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63"/>
  </p:notesMasterIdLst>
  <p:sldIdLst>
    <p:sldId id="256" r:id="rId2"/>
    <p:sldId id="355" r:id="rId3"/>
    <p:sldId id="356" r:id="rId4"/>
    <p:sldId id="357" r:id="rId5"/>
    <p:sldId id="259" r:id="rId6"/>
    <p:sldId id="263" r:id="rId7"/>
    <p:sldId id="262" r:id="rId8"/>
    <p:sldId id="264" r:id="rId9"/>
    <p:sldId id="282" r:id="rId10"/>
    <p:sldId id="265" r:id="rId11"/>
    <p:sldId id="278" r:id="rId12"/>
    <p:sldId id="266" r:id="rId13"/>
    <p:sldId id="275" r:id="rId14"/>
    <p:sldId id="270" r:id="rId15"/>
    <p:sldId id="279" r:id="rId16"/>
    <p:sldId id="272" r:id="rId17"/>
    <p:sldId id="280" r:id="rId18"/>
    <p:sldId id="281"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8" r:id="rId33"/>
    <p:sldId id="299" r:id="rId34"/>
    <p:sldId id="296" r:id="rId35"/>
    <p:sldId id="297" r:id="rId36"/>
    <p:sldId id="301" r:id="rId37"/>
    <p:sldId id="302" r:id="rId38"/>
    <p:sldId id="306" r:id="rId39"/>
    <p:sldId id="307" r:id="rId40"/>
    <p:sldId id="304" r:id="rId41"/>
    <p:sldId id="305" r:id="rId42"/>
    <p:sldId id="358" r:id="rId43"/>
    <p:sldId id="359" r:id="rId44"/>
    <p:sldId id="360" r:id="rId45"/>
    <p:sldId id="336" r:id="rId46"/>
    <p:sldId id="339" r:id="rId47"/>
    <p:sldId id="365" r:id="rId48"/>
    <p:sldId id="341" r:id="rId49"/>
    <p:sldId id="343" r:id="rId50"/>
    <p:sldId id="344" r:id="rId51"/>
    <p:sldId id="361" r:id="rId52"/>
    <p:sldId id="345" r:id="rId53"/>
    <p:sldId id="364" r:id="rId54"/>
    <p:sldId id="347" r:id="rId55"/>
    <p:sldId id="350" r:id="rId56"/>
    <p:sldId id="366" r:id="rId57"/>
    <p:sldId id="349" r:id="rId58"/>
    <p:sldId id="351" r:id="rId59"/>
    <p:sldId id="362" r:id="rId60"/>
    <p:sldId id="363" r:id="rId61"/>
    <p:sldId id="3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C3845-6C5D-4632-9387-1427D1E8FA04}" v="558" dt="2024-10-17T20:13:59.646"/>
    <p1510:client id="{8EC91728-2772-4151-9AFF-EF7E5C524775}" v="62" dt="2024-10-17T19:39:21.722"/>
    <p1510:client id="{AA859281-10B4-5CEE-2A15-6D5DF4E532EC}" v="1" dt="2024-10-17T00:20:00.081"/>
    <p1510:client id="{C0A2531E-7D16-ECE5-8317-96537D827D32}" v="79" dt="2024-10-17T00:18:15.189"/>
    <p1510:client id="{FA9341E6-3029-41B1-9763-57EA82D34419}" v="53" dt="2024-10-17T18:04:23.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5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23F2E21-9BEA-4483-B417-16981BC802D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9FB0DB-BAB3-41F2-B34C-22B0C2CE18EC}">
      <dgm:prSet/>
      <dgm:spPr/>
      <dgm:t>
        <a:bodyPr/>
        <a:lstStyle/>
        <a:p>
          <a:r>
            <a:rPr lang="en-US"/>
            <a:t>Our project is based on automating the human resources work system in large companies through: </a:t>
          </a:r>
        </a:p>
      </dgm:t>
    </dgm:pt>
    <dgm:pt modelId="{6C737D9B-C769-40A9-BAEC-29A8FB1F26F3}" type="parTrans" cxnId="{ED46556B-186B-41A5-913F-2FC6233469FD}">
      <dgm:prSet/>
      <dgm:spPr/>
      <dgm:t>
        <a:bodyPr/>
        <a:lstStyle/>
        <a:p>
          <a:endParaRPr lang="en-US"/>
        </a:p>
      </dgm:t>
    </dgm:pt>
    <dgm:pt modelId="{E574DE4C-A1F9-4F1C-AF63-E6CDDB588312}" type="sibTrans" cxnId="{ED46556B-186B-41A5-913F-2FC6233469FD}">
      <dgm:prSet/>
      <dgm:spPr/>
      <dgm:t>
        <a:bodyPr/>
        <a:lstStyle/>
        <a:p>
          <a:endParaRPr lang="en-US"/>
        </a:p>
      </dgm:t>
    </dgm:pt>
    <dgm:pt modelId="{8D4461E4-E80D-42CC-90D4-244E9A876EB6}">
      <dgm:prSet/>
      <dgm:spPr/>
      <dgm:t>
        <a:bodyPr/>
        <a:lstStyle/>
        <a:p>
          <a:r>
            <a:rPr lang="en-US"/>
            <a:t>1- Converting human resources work from traditional manual methods to a digital method (digital transformation) </a:t>
          </a:r>
        </a:p>
      </dgm:t>
    </dgm:pt>
    <dgm:pt modelId="{681E4C24-6112-4B55-8F1C-07932DB06AB2}" type="parTrans" cxnId="{62066C56-19A4-4ECC-B26C-4A540217165C}">
      <dgm:prSet/>
      <dgm:spPr/>
      <dgm:t>
        <a:bodyPr/>
        <a:lstStyle/>
        <a:p>
          <a:endParaRPr lang="en-US"/>
        </a:p>
      </dgm:t>
    </dgm:pt>
    <dgm:pt modelId="{4994CB92-1E68-4755-8D1E-9435B5E947B1}" type="sibTrans" cxnId="{62066C56-19A4-4ECC-B26C-4A540217165C}">
      <dgm:prSet/>
      <dgm:spPr/>
      <dgm:t>
        <a:bodyPr/>
        <a:lstStyle/>
        <a:p>
          <a:endParaRPr lang="en-US"/>
        </a:p>
      </dgm:t>
    </dgm:pt>
    <dgm:pt modelId="{2E35AFC2-3A57-4742-931C-AB2CC9723CE2}">
      <dgm:prSet/>
      <dgm:spPr/>
      <dgm:t>
        <a:bodyPr/>
        <a:lstStyle/>
        <a:p>
          <a:r>
            <a:rPr lang="en-US"/>
            <a:t>2- Using Oracle to record all employee files and data to facilitate their storage and access, thus we have a unified and automated human resources system that reduces manual operations and errors. </a:t>
          </a:r>
        </a:p>
      </dgm:t>
    </dgm:pt>
    <dgm:pt modelId="{85DE3A02-28D3-4E7A-A0EC-BEC3724A3C9D}" type="parTrans" cxnId="{84BD0884-5B35-41A7-8623-8964402554C9}">
      <dgm:prSet/>
      <dgm:spPr/>
      <dgm:t>
        <a:bodyPr/>
        <a:lstStyle/>
        <a:p>
          <a:endParaRPr lang="en-US"/>
        </a:p>
      </dgm:t>
    </dgm:pt>
    <dgm:pt modelId="{10BA9E1C-F2EE-4710-A4AF-0CEF686B2B9B}" type="sibTrans" cxnId="{84BD0884-5B35-41A7-8623-8964402554C9}">
      <dgm:prSet/>
      <dgm:spPr/>
      <dgm:t>
        <a:bodyPr/>
        <a:lstStyle/>
        <a:p>
          <a:endParaRPr lang="en-US"/>
        </a:p>
      </dgm:t>
    </dgm:pt>
    <dgm:pt modelId="{D2B38FCE-9657-41B8-9FBA-113058498CB9}">
      <dgm:prSet/>
      <dgm:spPr/>
      <dgm:t>
        <a:bodyPr/>
        <a:lstStyle/>
        <a:p>
          <a:r>
            <a:rPr lang="en-US"/>
            <a:t>3- Improving employee participation and satisfaction through self-service capabilities by adding leave balances for each employee and facilitating the submission of leave and determining the type and duration of leave </a:t>
          </a:r>
        </a:p>
      </dgm:t>
    </dgm:pt>
    <dgm:pt modelId="{718AF69F-AB11-4209-8354-E1B1AF12A0D1}" type="parTrans" cxnId="{04D76BF7-C76B-43F0-BFE5-99C136A08664}">
      <dgm:prSet/>
      <dgm:spPr/>
      <dgm:t>
        <a:bodyPr/>
        <a:lstStyle/>
        <a:p>
          <a:endParaRPr lang="en-US"/>
        </a:p>
      </dgm:t>
    </dgm:pt>
    <dgm:pt modelId="{7E9EA518-28F7-4FF5-9DBD-B2166884259D}" type="sibTrans" cxnId="{04D76BF7-C76B-43F0-BFE5-99C136A08664}">
      <dgm:prSet/>
      <dgm:spPr/>
      <dgm:t>
        <a:bodyPr/>
        <a:lstStyle/>
        <a:p>
          <a:endParaRPr lang="en-US"/>
        </a:p>
      </dgm:t>
    </dgm:pt>
    <dgm:pt modelId="{CFC8CF97-13CD-47EC-9660-4AD3555E976C}">
      <dgm:prSet/>
      <dgm:spPr/>
      <dgm:t>
        <a:bodyPr/>
        <a:lstStyle/>
        <a:p>
          <a:r>
            <a:rPr lang="en-US"/>
            <a:t>4- Automating the recruitment and appointment system by identifying the functional needs of each department and administration and knowing the job description for each job and advertising jobs and their cost and recording the results of personal and technical interviews and tests </a:t>
          </a:r>
        </a:p>
      </dgm:t>
    </dgm:pt>
    <dgm:pt modelId="{73D72511-B396-4DF5-96B3-7A6891D01800}" type="parTrans" cxnId="{972E612A-E9C4-402C-B6BD-CCF66B621966}">
      <dgm:prSet/>
      <dgm:spPr/>
      <dgm:t>
        <a:bodyPr/>
        <a:lstStyle/>
        <a:p>
          <a:endParaRPr lang="en-US"/>
        </a:p>
      </dgm:t>
    </dgm:pt>
    <dgm:pt modelId="{182C820D-EBD7-4AB8-A6C9-303E683EF51E}" type="sibTrans" cxnId="{972E612A-E9C4-402C-B6BD-CCF66B621966}">
      <dgm:prSet/>
      <dgm:spPr/>
      <dgm:t>
        <a:bodyPr/>
        <a:lstStyle/>
        <a:p>
          <a:endParaRPr lang="en-US"/>
        </a:p>
      </dgm:t>
    </dgm:pt>
    <dgm:pt modelId="{FF4C712A-3297-43B6-990C-4EB1A4FFD8FE}">
      <dgm:prSet/>
      <dgm:spPr/>
      <dgm:t>
        <a:bodyPr/>
        <a:lstStyle/>
        <a:p>
          <a:r>
            <a:rPr lang="en-US"/>
            <a:t>5- Simplifying payroll and compliance processes, which reduces time and effort by recording salaries and their elements and calculating each element with mathematical equations and verifying the accuracy of the data entered in each step and then transferring salaries to the employees' salary accounts at the bank</a:t>
          </a:r>
        </a:p>
      </dgm:t>
    </dgm:pt>
    <dgm:pt modelId="{64835CED-D9D9-4F8E-AEC1-CCBA6D2A08B2}" type="parTrans" cxnId="{92503842-D2A5-4E7C-A290-0E44F392A39D}">
      <dgm:prSet/>
      <dgm:spPr/>
      <dgm:t>
        <a:bodyPr/>
        <a:lstStyle/>
        <a:p>
          <a:endParaRPr lang="en-US"/>
        </a:p>
      </dgm:t>
    </dgm:pt>
    <dgm:pt modelId="{A0A69D83-C0CC-432F-9B89-2309B6E785E1}" type="sibTrans" cxnId="{92503842-D2A5-4E7C-A290-0E44F392A39D}">
      <dgm:prSet/>
      <dgm:spPr/>
      <dgm:t>
        <a:bodyPr/>
        <a:lstStyle/>
        <a:p>
          <a:endParaRPr lang="en-US"/>
        </a:p>
      </dgm:t>
    </dgm:pt>
    <dgm:pt modelId="{AB9619A9-FB97-4160-841B-0349B73CE10A}" type="pres">
      <dgm:prSet presAssocID="{523F2E21-9BEA-4483-B417-16981BC802DB}" presName="root" presStyleCnt="0">
        <dgm:presLayoutVars>
          <dgm:dir/>
          <dgm:resizeHandles val="exact"/>
        </dgm:presLayoutVars>
      </dgm:prSet>
      <dgm:spPr/>
      <dgm:t>
        <a:bodyPr/>
        <a:lstStyle/>
        <a:p>
          <a:pPr rtl="1"/>
          <a:endParaRPr lang="ar-EG"/>
        </a:p>
      </dgm:t>
    </dgm:pt>
    <dgm:pt modelId="{62DD5EB5-E39E-4E2F-B65B-E460517F7B7A}" type="pres">
      <dgm:prSet presAssocID="{339FB0DB-BAB3-41F2-B34C-22B0C2CE18EC}" presName="compNode" presStyleCnt="0"/>
      <dgm:spPr/>
    </dgm:pt>
    <dgm:pt modelId="{62A4E7B8-5EED-443F-9A7C-B6CC0BE258DD}" type="pres">
      <dgm:prSet presAssocID="{339FB0DB-BAB3-41F2-B34C-22B0C2CE18EC}" presName="bgRect" presStyleLbl="bgShp" presStyleIdx="0" presStyleCnt="6" custLinFactNeighborY="-6460"/>
      <dgm:spPr/>
    </dgm:pt>
    <dgm:pt modelId="{B76EBDD4-EE0E-4AF2-87A0-749540EFCA15}" type="pres">
      <dgm:prSet presAssocID="{339FB0DB-BAB3-41F2-B34C-22B0C2CE18EC}"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Robot"/>
        </a:ext>
      </dgm:extLst>
    </dgm:pt>
    <dgm:pt modelId="{E6F53B08-EF2A-4186-9713-DA304980A4FB}" type="pres">
      <dgm:prSet presAssocID="{339FB0DB-BAB3-41F2-B34C-22B0C2CE18EC}" presName="spaceRect" presStyleCnt="0"/>
      <dgm:spPr/>
    </dgm:pt>
    <dgm:pt modelId="{F260CF6E-4D70-411C-8DF4-BA1BCF9E1266}" type="pres">
      <dgm:prSet presAssocID="{339FB0DB-BAB3-41F2-B34C-22B0C2CE18EC}" presName="parTx" presStyleLbl="revTx" presStyleIdx="0" presStyleCnt="6">
        <dgm:presLayoutVars>
          <dgm:chMax val="0"/>
          <dgm:chPref val="0"/>
        </dgm:presLayoutVars>
      </dgm:prSet>
      <dgm:spPr/>
      <dgm:t>
        <a:bodyPr/>
        <a:lstStyle/>
        <a:p>
          <a:pPr rtl="1"/>
          <a:endParaRPr lang="ar-EG"/>
        </a:p>
      </dgm:t>
    </dgm:pt>
    <dgm:pt modelId="{3E9EF85B-A30C-4469-A48A-3C3193C479FD}" type="pres">
      <dgm:prSet presAssocID="{E574DE4C-A1F9-4F1C-AF63-E6CDDB588312}" presName="sibTrans" presStyleCnt="0"/>
      <dgm:spPr/>
    </dgm:pt>
    <dgm:pt modelId="{BE971A5E-2853-4DEF-93A1-41424C48563B}" type="pres">
      <dgm:prSet presAssocID="{8D4461E4-E80D-42CC-90D4-244E9A876EB6}" presName="compNode" presStyleCnt="0"/>
      <dgm:spPr/>
    </dgm:pt>
    <dgm:pt modelId="{0ED6DB1B-66E8-4CEB-8A1C-0342007DDF74}" type="pres">
      <dgm:prSet presAssocID="{8D4461E4-E80D-42CC-90D4-244E9A876EB6}" presName="bgRect" presStyleLbl="bgShp" presStyleIdx="1" presStyleCnt="6"/>
      <dgm:spPr/>
    </dgm:pt>
    <dgm:pt modelId="{9B351508-4B4E-4E45-B77C-D39C29A6D27D}" type="pres">
      <dgm:prSet presAssocID="{8D4461E4-E80D-42CC-90D4-244E9A876EB6}"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Gears"/>
        </a:ext>
      </dgm:extLst>
    </dgm:pt>
    <dgm:pt modelId="{CF760C17-56A6-4FF8-9D51-6A765F1F5BD8}" type="pres">
      <dgm:prSet presAssocID="{8D4461E4-E80D-42CC-90D4-244E9A876EB6}" presName="spaceRect" presStyleCnt="0"/>
      <dgm:spPr/>
    </dgm:pt>
    <dgm:pt modelId="{1A0C0AD8-1749-4EBC-9FD7-DD7AF7FEA99E}" type="pres">
      <dgm:prSet presAssocID="{8D4461E4-E80D-42CC-90D4-244E9A876EB6}" presName="parTx" presStyleLbl="revTx" presStyleIdx="1" presStyleCnt="6">
        <dgm:presLayoutVars>
          <dgm:chMax val="0"/>
          <dgm:chPref val="0"/>
        </dgm:presLayoutVars>
      </dgm:prSet>
      <dgm:spPr/>
      <dgm:t>
        <a:bodyPr/>
        <a:lstStyle/>
        <a:p>
          <a:pPr rtl="1"/>
          <a:endParaRPr lang="ar-EG"/>
        </a:p>
      </dgm:t>
    </dgm:pt>
    <dgm:pt modelId="{A341BA90-08CE-42D1-B4D1-D4FF6697C387}" type="pres">
      <dgm:prSet presAssocID="{4994CB92-1E68-4755-8D1E-9435B5E947B1}" presName="sibTrans" presStyleCnt="0"/>
      <dgm:spPr/>
    </dgm:pt>
    <dgm:pt modelId="{5C5EAE10-9990-4021-AED4-2194B4639695}" type="pres">
      <dgm:prSet presAssocID="{2E35AFC2-3A57-4742-931C-AB2CC9723CE2}" presName="compNode" presStyleCnt="0"/>
      <dgm:spPr/>
    </dgm:pt>
    <dgm:pt modelId="{7B8AAFF2-5A7F-4590-8FCA-BF4B82E17883}" type="pres">
      <dgm:prSet presAssocID="{2E35AFC2-3A57-4742-931C-AB2CC9723CE2}" presName="bgRect" presStyleLbl="bgShp" presStyleIdx="2" presStyleCnt="6"/>
      <dgm:spPr/>
    </dgm:pt>
    <dgm:pt modelId="{853290E9-7A1D-4C51-B365-056DEC6734E6}" type="pres">
      <dgm:prSet presAssocID="{2E35AFC2-3A57-4742-931C-AB2CC9723CE2}"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Database"/>
        </a:ext>
      </dgm:extLst>
    </dgm:pt>
    <dgm:pt modelId="{7EEE8553-4C7D-45D6-942E-58B923ADC8C5}" type="pres">
      <dgm:prSet presAssocID="{2E35AFC2-3A57-4742-931C-AB2CC9723CE2}" presName="spaceRect" presStyleCnt="0"/>
      <dgm:spPr/>
    </dgm:pt>
    <dgm:pt modelId="{B2A052F6-BD6E-48E8-A90E-D7DCEEA027F7}" type="pres">
      <dgm:prSet presAssocID="{2E35AFC2-3A57-4742-931C-AB2CC9723CE2}" presName="parTx" presStyleLbl="revTx" presStyleIdx="2" presStyleCnt="6">
        <dgm:presLayoutVars>
          <dgm:chMax val="0"/>
          <dgm:chPref val="0"/>
        </dgm:presLayoutVars>
      </dgm:prSet>
      <dgm:spPr/>
      <dgm:t>
        <a:bodyPr/>
        <a:lstStyle/>
        <a:p>
          <a:pPr rtl="1"/>
          <a:endParaRPr lang="ar-EG"/>
        </a:p>
      </dgm:t>
    </dgm:pt>
    <dgm:pt modelId="{C31B3646-2256-4DAA-B18C-FCA34DE66F27}" type="pres">
      <dgm:prSet presAssocID="{10BA9E1C-F2EE-4710-A4AF-0CEF686B2B9B}" presName="sibTrans" presStyleCnt="0"/>
      <dgm:spPr/>
    </dgm:pt>
    <dgm:pt modelId="{80C52C8E-67AB-47DF-B309-0406604B89FC}" type="pres">
      <dgm:prSet presAssocID="{D2B38FCE-9657-41B8-9FBA-113058498CB9}" presName="compNode" presStyleCnt="0"/>
      <dgm:spPr/>
    </dgm:pt>
    <dgm:pt modelId="{5505D61B-CA67-49A7-95BE-3BFF4BE2D27A}" type="pres">
      <dgm:prSet presAssocID="{D2B38FCE-9657-41B8-9FBA-113058498CB9}" presName="bgRect" presStyleLbl="bgShp" presStyleIdx="3" presStyleCnt="6"/>
      <dgm:spPr/>
    </dgm:pt>
    <dgm:pt modelId="{5299EBC6-EF2C-4D53-9125-4BDA8C635F76}" type="pres">
      <dgm:prSet presAssocID="{D2B38FCE-9657-41B8-9FBA-113058498CB9}"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Group"/>
        </a:ext>
      </dgm:extLst>
    </dgm:pt>
    <dgm:pt modelId="{4878E5EC-6A65-4210-9F5D-ABB876B709FC}" type="pres">
      <dgm:prSet presAssocID="{D2B38FCE-9657-41B8-9FBA-113058498CB9}" presName="spaceRect" presStyleCnt="0"/>
      <dgm:spPr/>
    </dgm:pt>
    <dgm:pt modelId="{CCDD5EE8-92AC-4D74-819F-34D82F6A6F63}" type="pres">
      <dgm:prSet presAssocID="{D2B38FCE-9657-41B8-9FBA-113058498CB9}" presName="parTx" presStyleLbl="revTx" presStyleIdx="3" presStyleCnt="6">
        <dgm:presLayoutVars>
          <dgm:chMax val="0"/>
          <dgm:chPref val="0"/>
        </dgm:presLayoutVars>
      </dgm:prSet>
      <dgm:spPr/>
      <dgm:t>
        <a:bodyPr/>
        <a:lstStyle/>
        <a:p>
          <a:pPr rtl="1"/>
          <a:endParaRPr lang="ar-EG"/>
        </a:p>
      </dgm:t>
    </dgm:pt>
    <dgm:pt modelId="{DCDE4206-B54E-4750-BC67-541794537090}" type="pres">
      <dgm:prSet presAssocID="{7E9EA518-28F7-4FF5-9DBD-B2166884259D}" presName="sibTrans" presStyleCnt="0"/>
      <dgm:spPr/>
    </dgm:pt>
    <dgm:pt modelId="{305E6C34-B5FC-4589-953D-BC24100A6B8B}" type="pres">
      <dgm:prSet presAssocID="{CFC8CF97-13CD-47EC-9660-4AD3555E976C}" presName="compNode" presStyleCnt="0"/>
      <dgm:spPr/>
    </dgm:pt>
    <dgm:pt modelId="{40D1EA83-B44F-4FE1-AF54-9AEB467FC870}" type="pres">
      <dgm:prSet presAssocID="{CFC8CF97-13CD-47EC-9660-4AD3555E976C}" presName="bgRect" presStyleLbl="bgShp" presStyleIdx="4" presStyleCnt="6"/>
      <dgm:spPr/>
    </dgm:pt>
    <dgm:pt modelId="{602DDF5A-F1DF-49E0-A838-1574F50276A6}" type="pres">
      <dgm:prSet presAssocID="{CFC8CF97-13CD-47EC-9660-4AD3555E976C}"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Office Worker"/>
        </a:ext>
      </dgm:extLst>
    </dgm:pt>
    <dgm:pt modelId="{1433BC3A-9E4F-4E6B-82D8-FBFC80324C4F}" type="pres">
      <dgm:prSet presAssocID="{CFC8CF97-13CD-47EC-9660-4AD3555E976C}" presName="spaceRect" presStyleCnt="0"/>
      <dgm:spPr/>
    </dgm:pt>
    <dgm:pt modelId="{9283F002-B4E7-4810-A4F2-84566D3DD606}" type="pres">
      <dgm:prSet presAssocID="{CFC8CF97-13CD-47EC-9660-4AD3555E976C}" presName="parTx" presStyleLbl="revTx" presStyleIdx="4" presStyleCnt="6">
        <dgm:presLayoutVars>
          <dgm:chMax val="0"/>
          <dgm:chPref val="0"/>
        </dgm:presLayoutVars>
      </dgm:prSet>
      <dgm:spPr/>
      <dgm:t>
        <a:bodyPr/>
        <a:lstStyle/>
        <a:p>
          <a:pPr rtl="1"/>
          <a:endParaRPr lang="ar-EG"/>
        </a:p>
      </dgm:t>
    </dgm:pt>
    <dgm:pt modelId="{F0321CAC-8097-44D7-BF32-50184565C5A3}" type="pres">
      <dgm:prSet presAssocID="{182C820D-EBD7-4AB8-A6C9-303E683EF51E}" presName="sibTrans" presStyleCnt="0"/>
      <dgm:spPr/>
    </dgm:pt>
    <dgm:pt modelId="{187AC494-97B3-4A2B-AA5D-3C60941ECEEF}" type="pres">
      <dgm:prSet presAssocID="{FF4C712A-3297-43B6-990C-4EB1A4FFD8FE}" presName="compNode" presStyleCnt="0"/>
      <dgm:spPr/>
    </dgm:pt>
    <dgm:pt modelId="{64306DB7-C824-4833-93A4-C895FD050ED3}" type="pres">
      <dgm:prSet presAssocID="{FF4C712A-3297-43B6-990C-4EB1A4FFD8FE}" presName="bgRect" presStyleLbl="bgShp" presStyleIdx="5" presStyleCnt="6"/>
      <dgm:spPr/>
    </dgm:pt>
    <dgm:pt modelId="{EC4D06E6-FA73-4517-9A99-BEECECECB1A5}" type="pres">
      <dgm:prSet presAssocID="{FF4C712A-3297-43B6-990C-4EB1A4FFD8FE}"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pPr rtl="1"/>
          <a:endParaRPr lang="ar-EG"/>
        </a:p>
      </dgm:t>
      <dgm:extLst>
        <a:ext uri="{E40237B7-FDA0-4F09-8148-C483321AD2D9}">
          <dgm14:cNvPr xmlns:dgm14="http://schemas.microsoft.com/office/drawing/2010/diagram" id="0" name="" descr="Calculator"/>
        </a:ext>
      </dgm:extLst>
    </dgm:pt>
    <dgm:pt modelId="{B0C487BF-00CB-4F2F-BDC8-C04C54487CC4}" type="pres">
      <dgm:prSet presAssocID="{FF4C712A-3297-43B6-990C-4EB1A4FFD8FE}" presName="spaceRect" presStyleCnt="0"/>
      <dgm:spPr/>
    </dgm:pt>
    <dgm:pt modelId="{6621C762-5A0D-4217-9222-5BCE4A61A7AA}" type="pres">
      <dgm:prSet presAssocID="{FF4C712A-3297-43B6-990C-4EB1A4FFD8FE}" presName="parTx" presStyleLbl="revTx" presStyleIdx="5" presStyleCnt="6">
        <dgm:presLayoutVars>
          <dgm:chMax val="0"/>
          <dgm:chPref val="0"/>
        </dgm:presLayoutVars>
      </dgm:prSet>
      <dgm:spPr/>
      <dgm:t>
        <a:bodyPr/>
        <a:lstStyle/>
        <a:p>
          <a:pPr rtl="1"/>
          <a:endParaRPr lang="ar-EG"/>
        </a:p>
      </dgm:t>
    </dgm:pt>
  </dgm:ptLst>
  <dgm:cxnLst>
    <dgm:cxn modelId="{1F597A56-F80D-41E3-8E9C-2265EA210991}" type="presOf" srcId="{FF4C712A-3297-43B6-990C-4EB1A4FFD8FE}" destId="{6621C762-5A0D-4217-9222-5BCE4A61A7AA}" srcOrd="0" destOrd="0" presId="urn:microsoft.com/office/officeart/2018/2/layout/IconVerticalSolidList"/>
    <dgm:cxn modelId="{0B80EC40-C7BD-4D46-9B97-70023ED0BC8C}" type="presOf" srcId="{523F2E21-9BEA-4483-B417-16981BC802DB}" destId="{AB9619A9-FB97-4160-841B-0349B73CE10A}" srcOrd="0" destOrd="0" presId="urn:microsoft.com/office/officeart/2018/2/layout/IconVerticalSolidList"/>
    <dgm:cxn modelId="{32126387-A1B4-45BE-89D8-EAC1F56C7432}" type="presOf" srcId="{2E35AFC2-3A57-4742-931C-AB2CC9723CE2}" destId="{B2A052F6-BD6E-48E8-A90E-D7DCEEA027F7}" srcOrd="0" destOrd="0" presId="urn:microsoft.com/office/officeart/2018/2/layout/IconVerticalSolidList"/>
    <dgm:cxn modelId="{92503842-D2A5-4E7C-A290-0E44F392A39D}" srcId="{523F2E21-9BEA-4483-B417-16981BC802DB}" destId="{FF4C712A-3297-43B6-990C-4EB1A4FFD8FE}" srcOrd="5" destOrd="0" parTransId="{64835CED-D9D9-4F8E-AEC1-CCBA6D2A08B2}" sibTransId="{A0A69D83-C0CC-432F-9B89-2309B6E785E1}"/>
    <dgm:cxn modelId="{84BD0884-5B35-41A7-8623-8964402554C9}" srcId="{523F2E21-9BEA-4483-B417-16981BC802DB}" destId="{2E35AFC2-3A57-4742-931C-AB2CC9723CE2}" srcOrd="2" destOrd="0" parTransId="{85DE3A02-28D3-4E7A-A0EC-BEC3724A3C9D}" sibTransId="{10BA9E1C-F2EE-4710-A4AF-0CEF686B2B9B}"/>
    <dgm:cxn modelId="{ED46556B-186B-41A5-913F-2FC6233469FD}" srcId="{523F2E21-9BEA-4483-B417-16981BC802DB}" destId="{339FB0DB-BAB3-41F2-B34C-22B0C2CE18EC}" srcOrd="0" destOrd="0" parTransId="{6C737D9B-C769-40A9-BAEC-29A8FB1F26F3}" sibTransId="{E574DE4C-A1F9-4F1C-AF63-E6CDDB588312}"/>
    <dgm:cxn modelId="{30376D03-C78E-4870-B89D-7A4EAC93F959}" type="presOf" srcId="{8D4461E4-E80D-42CC-90D4-244E9A876EB6}" destId="{1A0C0AD8-1749-4EBC-9FD7-DD7AF7FEA99E}" srcOrd="0" destOrd="0" presId="urn:microsoft.com/office/officeart/2018/2/layout/IconVerticalSolidList"/>
    <dgm:cxn modelId="{14306812-60FC-48FF-9F05-99CAA4C778A9}" type="presOf" srcId="{CFC8CF97-13CD-47EC-9660-4AD3555E976C}" destId="{9283F002-B4E7-4810-A4F2-84566D3DD606}" srcOrd="0" destOrd="0" presId="urn:microsoft.com/office/officeart/2018/2/layout/IconVerticalSolidList"/>
    <dgm:cxn modelId="{04D76BF7-C76B-43F0-BFE5-99C136A08664}" srcId="{523F2E21-9BEA-4483-B417-16981BC802DB}" destId="{D2B38FCE-9657-41B8-9FBA-113058498CB9}" srcOrd="3" destOrd="0" parTransId="{718AF69F-AB11-4209-8354-E1B1AF12A0D1}" sibTransId="{7E9EA518-28F7-4FF5-9DBD-B2166884259D}"/>
    <dgm:cxn modelId="{972E612A-E9C4-402C-B6BD-CCF66B621966}" srcId="{523F2E21-9BEA-4483-B417-16981BC802DB}" destId="{CFC8CF97-13CD-47EC-9660-4AD3555E976C}" srcOrd="4" destOrd="0" parTransId="{73D72511-B396-4DF5-96B3-7A6891D01800}" sibTransId="{182C820D-EBD7-4AB8-A6C9-303E683EF51E}"/>
    <dgm:cxn modelId="{3FE39E50-582B-458C-A7BB-72889EB5D5F9}" type="presOf" srcId="{D2B38FCE-9657-41B8-9FBA-113058498CB9}" destId="{CCDD5EE8-92AC-4D74-819F-34D82F6A6F63}" srcOrd="0" destOrd="0" presId="urn:microsoft.com/office/officeart/2018/2/layout/IconVerticalSolidList"/>
    <dgm:cxn modelId="{62066C56-19A4-4ECC-B26C-4A540217165C}" srcId="{523F2E21-9BEA-4483-B417-16981BC802DB}" destId="{8D4461E4-E80D-42CC-90D4-244E9A876EB6}" srcOrd="1" destOrd="0" parTransId="{681E4C24-6112-4B55-8F1C-07932DB06AB2}" sibTransId="{4994CB92-1E68-4755-8D1E-9435B5E947B1}"/>
    <dgm:cxn modelId="{7932EF12-C2C0-4E2F-8F4D-23AF880A6CCD}" type="presOf" srcId="{339FB0DB-BAB3-41F2-B34C-22B0C2CE18EC}" destId="{F260CF6E-4D70-411C-8DF4-BA1BCF9E1266}" srcOrd="0" destOrd="0" presId="urn:microsoft.com/office/officeart/2018/2/layout/IconVerticalSolidList"/>
    <dgm:cxn modelId="{B7EA77AC-A0FE-430C-9D48-EC561399829A}" type="presParOf" srcId="{AB9619A9-FB97-4160-841B-0349B73CE10A}" destId="{62DD5EB5-E39E-4E2F-B65B-E460517F7B7A}" srcOrd="0" destOrd="0" presId="urn:microsoft.com/office/officeart/2018/2/layout/IconVerticalSolidList"/>
    <dgm:cxn modelId="{B70C17E5-31A1-4C53-BA8B-81DE002B1B5E}" type="presParOf" srcId="{62DD5EB5-E39E-4E2F-B65B-E460517F7B7A}" destId="{62A4E7B8-5EED-443F-9A7C-B6CC0BE258DD}" srcOrd="0" destOrd="0" presId="urn:microsoft.com/office/officeart/2018/2/layout/IconVerticalSolidList"/>
    <dgm:cxn modelId="{73AE6780-374C-4554-9085-262233CB7D30}" type="presParOf" srcId="{62DD5EB5-E39E-4E2F-B65B-E460517F7B7A}" destId="{B76EBDD4-EE0E-4AF2-87A0-749540EFCA15}" srcOrd="1" destOrd="0" presId="urn:microsoft.com/office/officeart/2018/2/layout/IconVerticalSolidList"/>
    <dgm:cxn modelId="{DC8D97EF-2B40-418F-8E9E-18DBCDB93F44}" type="presParOf" srcId="{62DD5EB5-E39E-4E2F-B65B-E460517F7B7A}" destId="{E6F53B08-EF2A-4186-9713-DA304980A4FB}" srcOrd="2" destOrd="0" presId="urn:microsoft.com/office/officeart/2018/2/layout/IconVerticalSolidList"/>
    <dgm:cxn modelId="{20353793-3D80-468A-A112-36CC45B988F7}" type="presParOf" srcId="{62DD5EB5-E39E-4E2F-B65B-E460517F7B7A}" destId="{F260CF6E-4D70-411C-8DF4-BA1BCF9E1266}" srcOrd="3" destOrd="0" presId="urn:microsoft.com/office/officeart/2018/2/layout/IconVerticalSolidList"/>
    <dgm:cxn modelId="{30758A93-05DC-46D5-AE34-2B47D9D5455C}" type="presParOf" srcId="{AB9619A9-FB97-4160-841B-0349B73CE10A}" destId="{3E9EF85B-A30C-4469-A48A-3C3193C479FD}" srcOrd="1" destOrd="0" presId="urn:microsoft.com/office/officeart/2018/2/layout/IconVerticalSolidList"/>
    <dgm:cxn modelId="{BA071B9B-415B-4DC1-9C08-E3872340A395}" type="presParOf" srcId="{AB9619A9-FB97-4160-841B-0349B73CE10A}" destId="{BE971A5E-2853-4DEF-93A1-41424C48563B}" srcOrd="2" destOrd="0" presId="urn:microsoft.com/office/officeart/2018/2/layout/IconVerticalSolidList"/>
    <dgm:cxn modelId="{B0479FA1-73DD-43D7-A381-135EEE74FE98}" type="presParOf" srcId="{BE971A5E-2853-4DEF-93A1-41424C48563B}" destId="{0ED6DB1B-66E8-4CEB-8A1C-0342007DDF74}" srcOrd="0" destOrd="0" presId="urn:microsoft.com/office/officeart/2018/2/layout/IconVerticalSolidList"/>
    <dgm:cxn modelId="{7DF854A6-C237-4960-B94C-2E28FDD61F1E}" type="presParOf" srcId="{BE971A5E-2853-4DEF-93A1-41424C48563B}" destId="{9B351508-4B4E-4E45-B77C-D39C29A6D27D}" srcOrd="1" destOrd="0" presId="urn:microsoft.com/office/officeart/2018/2/layout/IconVerticalSolidList"/>
    <dgm:cxn modelId="{FF166483-4462-4478-B81E-5FD1C06072B3}" type="presParOf" srcId="{BE971A5E-2853-4DEF-93A1-41424C48563B}" destId="{CF760C17-56A6-4FF8-9D51-6A765F1F5BD8}" srcOrd="2" destOrd="0" presId="urn:microsoft.com/office/officeart/2018/2/layout/IconVerticalSolidList"/>
    <dgm:cxn modelId="{BA8D4463-60AE-4B06-93C7-FD6CC2A2CE40}" type="presParOf" srcId="{BE971A5E-2853-4DEF-93A1-41424C48563B}" destId="{1A0C0AD8-1749-4EBC-9FD7-DD7AF7FEA99E}" srcOrd="3" destOrd="0" presId="urn:microsoft.com/office/officeart/2018/2/layout/IconVerticalSolidList"/>
    <dgm:cxn modelId="{69D11D5D-D39B-4B10-A0E1-025DEBF9877F}" type="presParOf" srcId="{AB9619A9-FB97-4160-841B-0349B73CE10A}" destId="{A341BA90-08CE-42D1-B4D1-D4FF6697C387}" srcOrd="3" destOrd="0" presId="urn:microsoft.com/office/officeart/2018/2/layout/IconVerticalSolidList"/>
    <dgm:cxn modelId="{AEA94415-5841-4A5A-A6E1-DF0F5BA65D52}" type="presParOf" srcId="{AB9619A9-FB97-4160-841B-0349B73CE10A}" destId="{5C5EAE10-9990-4021-AED4-2194B4639695}" srcOrd="4" destOrd="0" presId="urn:microsoft.com/office/officeart/2018/2/layout/IconVerticalSolidList"/>
    <dgm:cxn modelId="{8F2A7F95-1DE1-4278-9E7C-8C96FA054E94}" type="presParOf" srcId="{5C5EAE10-9990-4021-AED4-2194B4639695}" destId="{7B8AAFF2-5A7F-4590-8FCA-BF4B82E17883}" srcOrd="0" destOrd="0" presId="urn:microsoft.com/office/officeart/2018/2/layout/IconVerticalSolidList"/>
    <dgm:cxn modelId="{64F8B2B6-537E-4821-AFDD-37FAEE98F863}" type="presParOf" srcId="{5C5EAE10-9990-4021-AED4-2194B4639695}" destId="{853290E9-7A1D-4C51-B365-056DEC6734E6}" srcOrd="1" destOrd="0" presId="urn:microsoft.com/office/officeart/2018/2/layout/IconVerticalSolidList"/>
    <dgm:cxn modelId="{060AC37E-B4BE-464C-A705-DBB1B1FF2E3B}" type="presParOf" srcId="{5C5EAE10-9990-4021-AED4-2194B4639695}" destId="{7EEE8553-4C7D-45D6-942E-58B923ADC8C5}" srcOrd="2" destOrd="0" presId="urn:microsoft.com/office/officeart/2018/2/layout/IconVerticalSolidList"/>
    <dgm:cxn modelId="{54014A74-C978-4156-AD5B-3ABBEF86E2B0}" type="presParOf" srcId="{5C5EAE10-9990-4021-AED4-2194B4639695}" destId="{B2A052F6-BD6E-48E8-A90E-D7DCEEA027F7}" srcOrd="3" destOrd="0" presId="urn:microsoft.com/office/officeart/2018/2/layout/IconVerticalSolidList"/>
    <dgm:cxn modelId="{890F1BD0-705C-4C7D-8701-C528DC8CD719}" type="presParOf" srcId="{AB9619A9-FB97-4160-841B-0349B73CE10A}" destId="{C31B3646-2256-4DAA-B18C-FCA34DE66F27}" srcOrd="5" destOrd="0" presId="urn:microsoft.com/office/officeart/2018/2/layout/IconVerticalSolidList"/>
    <dgm:cxn modelId="{8415BCB3-5E42-4CFF-AB8B-28B68B9781C2}" type="presParOf" srcId="{AB9619A9-FB97-4160-841B-0349B73CE10A}" destId="{80C52C8E-67AB-47DF-B309-0406604B89FC}" srcOrd="6" destOrd="0" presId="urn:microsoft.com/office/officeart/2018/2/layout/IconVerticalSolidList"/>
    <dgm:cxn modelId="{65D3A86A-E652-4BF1-8384-4B091FC631EE}" type="presParOf" srcId="{80C52C8E-67AB-47DF-B309-0406604B89FC}" destId="{5505D61B-CA67-49A7-95BE-3BFF4BE2D27A}" srcOrd="0" destOrd="0" presId="urn:microsoft.com/office/officeart/2018/2/layout/IconVerticalSolidList"/>
    <dgm:cxn modelId="{6E03A97C-56CD-4FDA-AC85-3925A2FBE05C}" type="presParOf" srcId="{80C52C8E-67AB-47DF-B309-0406604B89FC}" destId="{5299EBC6-EF2C-4D53-9125-4BDA8C635F76}" srcOrd="1" destOrd="0" presId="urn:microsoft.com/office/officeart/2018/2/layout/IconVerticalSolidList"/>
    <dgm:cxn modelId="{9536F58A-05A3-48DE-8F45-EBF52B181A8B}" type="presParOf" srcId="{80C52C8E-67AB-47DF-B309-0406604B89FC}" destId="{4878E5EC-6A65-4210-9F5D-ABB876B709FC}" srcOrd="2" destOrd="0" presId="urn:microsoft.com/office/officeart/2018/2/layout/IconVerticalSolidList"/>
    <dgm:cxn modelId="{73C0CCB0-123D-49FE-A2F0-E9BE701ECBC6}" type="presParOf" srcId="{80C52C8E-67AB-47DF-B309-0406604B89FC}" destId="{CCDD5EE8-92AC-4D74-819F-34D82F6A6F63}" srcOrd="3" destOrd="0" presId="urn:microsoft.com/office/officeart/2018/2/layout/IconVerticalSolidList"/>
    <dgm:cxn modelId="{57445548-82EE-4643-B2D8-ACC258BD9864}" type="presParOf" srcId="{AB9619A9-FB97-4160-841B-0349B73CE10A}" destId="{DCDE4206-B54E-4750-BC67-541794537090}" srcOrd="7" destOrd="0" presId="urn:microsoft.com/office/officeart/2018/2/layout/IconVerticalSolidList"/>
    <dgm:cxn modelId="{D4B40C45-288B-47DB-A454-E7F26EF131E7}" type="presParOf" srcId="{AB9619A9-FB97-4160-841B-0349B73CE10A}" destId="{305E6C34-B5FC-4589-953D-BC24100A6B8B}" srcOrd="8" destOrd="0" presId="urn:microsoft.com/office/officeart/2018/2/layout/IconVerticalSolidList"/>
    <dgm:cxn modelId="{401794FC-B77E-4CA0-92D5-F58D28A393B5}" type="presParOf" srcId="{305E6C34-B5FC-4589-953D-BC24100A6B8B}" destId="{40D1EA83-B44F-4FE1-AF54-9AEB467FC870}" srcOrd="0" destOrd="0" presId="urn:microsoft.com/office/officeart/2018/2/layout/IconVerticalSolidList"/>
    <dgm:cxn modelId="{2FC44584-AA17-4242-B291-9F7645283E83}" type="presParOf" srcId="{305E6C34-B5FC-4589-953D-BC24100A6B8B}" destId="{602DDF5A-F1DF-49E0-A838-1574F50276A6}" srcOrd="1" destOrd="0" presId="urn:microsoft.com/office/officeart/2018/2/layout/IconVerticalSolidList"/>
    <dgm:cxn modelId="{5ACF0C93-723C-42BC-BA79-A6F91AC6BCC6}" type="presParOf" srcId="{305E6C34-B5FC-4589-953D-BC24100A6B8B}" destId="{1433BC3A-9E4F-4E6B-82D8-FBFC80324C4F}" srcOrd="2" destOrd="0" presId="urn:microsoft.com/office/officeart/2018/2/layout/IconVerticalSolidList"/>
    <dgm:cxn modelId="{EC8CA3E9-FA7B-4A84-B649-11DA489FDDE2}" type="presParOf" srcId="{305E6C34-B5FC-4589-953D-BC24100A6B8B}" destId="{9283F002-B4E7-4810-A4F2-84566D3DD606}" srcOrd="3" destOrd="0" presId="urn:microsoft.com/office/officeart/2018/2/layout/IconVerticalSolidList"/>
    <dgm:cxn modelId="{E537C6AF-3571-43DF-B03D-9A486DE5774E}" type="presParOf" srcId="{AB9619A9-FB97-4160-841B-0349B73CE10A}" destId="{F0321CAC-8097-44D7-BF32-50184565C5A3}" srcOrd="9" destOrd="0" presId="urn:microsoft.com/office/officeart/2018/2/layout/IconVerticalSolidList"/>
    <dgm:cxn modelId="{1516099C-D3DD-4592-98A2-419F6D965BD4}" type="presParOf" srcId="{AB9619A9-FB97-4160-841B-0349B73CE10A}" destId="{187AC494-97B3-4A2B-AA5D-3C60941ECEEF}" srcOrd="10" destOrd="0" presId="urn:microsoft.com/office/officeart/2018/2/layout/IconVerticalSolidList"/>
    <dgm:cxn modelId="{14088772-0B6F-420C-98D8-779F59E3271E}" type="presParOf" srcId="{187AC494-97B3-4A2B-AA5D-3C60941ECEEF}" destId="{64306DB7-C824-4833-93A4-C895FD050ED3}" srcOrd="0" destOrd="0" presId="urn:microsoft.com/office/officeart/2018/2/layout/IconVerticalSolidList"/>
    <dgm:cxn modelId="{8647C4AA-77C0-432B-BE52-62122329D42C}" type="presParOf" srcId="{187AC494-97B3-4A2B-AA5D-3C60941ECEEF}" destId="{EC4D06E6-FA73-4517-9A99-BEECECECB1A5}" srcOrd="1" destOrd="0" presId="urn:microsoft.com/office/officeart/2018/2/layout/IconVerticalSolidList"/>
    <dgm:cxn modelId="{B61A174E-2E16-4651-B5F7-9169C87B86DA}" type="presParOf" srcId="{187AC494-97B3-4A2B-AA5D-3C60941ECEEF}" destId="{B0C487BF-00CB-4F2F-BDC8-C04C54487CC4}" srcOrd="2" destOrd="0" presId="urn:microsoft.com/office/officeart/2018/2/layout/IconVerticalSolidList"/>
    <dgm:cxn modelId="{16A8C761-2187-4841-AC73-B1D76A614FFE}" type="presParOf" srcId="{187AC494-97B3-4A2B-AA5D-3C60941ECEEF}" destId="{6621C762-5A0D-4217-9222-5BCE4A61A7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4E7B8-5EED-443F-9A7C-B6CC0BE258DD}">
      <dsp:nvSpPr>
        <dsp:cNvPr id="0" name=""/>
        <dsp:cNvSpPr/>
      </dsp:nvSpPr>
      <dsp:spPr>
        <a:xfrm>
          <a:off x="0" y="0"/>
          <a:ext cx="10506456" cy="7202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EBDD4-EE0E-4AF2-87A0-749540EFCA15}">
      <dsp:nvSpPr>
        <dsp:cNvPr id="0" name=""/>
        <dsp:cNvSpPr/>
      </dsp:nvSpPr>
      <dsp:spPr>
        <a:xfrm>
          <a:off x="217879" y="163749"/>
          <a:ext cx="396144" cy="39614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0CF6E-4D70-411C-8DF4-BA1BCF9E1266}">
      <dsp:nvSpPr>
        <dsp:cNvPr id="0" name=""/>
        <dsp:cNvSpPr/>
      </dsp:nvSpPr>
      <dsp:spPr>
        <a:xfrm>
          <a:off x="831902" y="1690"/>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Our project is based on automating the human resources work system in large companies through: </a:t>
          </a:r>
        </a:p>
      </dsp:txBody>
      <dsp:txXfrm>
        <a:off x="831902" y="1690"/>
        <a:ext cx="9674553" cy="720262"/>
      </dsp:txXfrm>
    </dsp:sp>
    <dsp:sp modelId="{0ED6DB1B-66E8-4CEB-8A1C-0342007DDF74}">
      <dsp:nvSpPr>
        <dsp:cNvPr id="0" name=""/>
        <dsp:cNvSpPr/>
      </dsp:nvSpPr>
      <dsp:spPr>
        <a:xfrm>
          <a:off x="0" y="902018"/>
          <a:ext cx="10506456" cy="7202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51508-4B4E-4E45-B77C-D39C29A6D27D}">
      <dsp:nvSpPr>
        <dsp:cNvPr id="0" name=""/>
        <dsp:cNvSpPr/>
      </dsp:nvSpPr>
      <dsp:spPr>
        <a:xfrm>
          <a:off x="217879" y="1064077"/>
          <a:ext cx="396144" cy="39614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C0AD8-1749-4EBC-9FD7-DD7AF7FEA99E}">
      <dsp:nvSpPr>
        <dsp:cNvPr id="0" name=""/>
        <dsp:cNvSpPr/>
      </dsp:nvSpPr>
      <dsp:spPr>
        <a:xfrm>
          <a:off x="831902" y="902018"/>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1- Converting human resources work from traditional manual methods to a digital method (digital transformation) </a:t>
          </a:r>
        </a:p>
      </dsp:txBody>
      <dsp:txXfrm>
        <a:off x="831902" y="902018"/>
        <a:ext cx="9674553" cy="720262"/>
      </dsp:txXfrm>
    </dsp:sp>
    <dsp:sp modelId="{7B8AAFF2-5A7F-4590-8FCA-BF4B82E17883}">
      <dsp:nvSpPr>
        <dsp:cNvPr id="0" name=""/>
        <dsp:cNvSpPr/>
      </dsp:nvSpPr>
      <dsp:spPr>
        <a:xfrm>
          <a:off x="0" y="1802345"/>
          <a:ext cx="10506456" cy="7202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290E9-7A1D-4C51-B365-056DEC6734E6}">
      <dsp:nvSpPr>
        <dsp:cNvPr id="0" name=""/>
        <dsp:cNvSpPr/>
      </dsp:nvSpPr>
      <dsp:spPr>
        <a:xfrm>
          <a:off x="217879" y="1964404"/>
          <a:ext cx="396144" cy="39614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052F6-BD6E-48E8-A90E-D7DCEEA027F7}">
      <dsp:nvSpPr>
        <dsp:cNvPr id="0" name=""/>
        <dsp:cNvSpPr/>
      </dsp:nvSpPr>
      <dsp:spPr>
        <a:xfrm>
          <a:off x="831902" y="1802345"/>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2- Using Oracle to record all employee files and data to facilitate their storage and access, thus we have a unified and automated human resources system that reduces manual operations and errors. </a:t>
          </a:r>
        </a:p>
      </dsp:txBody>
      <dsp:txXfrm>
        <a:off x="831902" y="1802345"/>
        <a:ext cx="9674553" cy="720262"/>
      </dsp:txXfrm>
    </dsp:sp>
    <dsp:sp modelId="{5505D61B-CA67-49A7-95BE-3BFF4BE2D27A}">
      <dsp:nvSpPr>
        <dsp:cNvPr id="0" name=""/>
        <dsp:cNvSpPr/>
      </dsp:nvSpPr>
      <dsp:spPr>
        <a:xfrm>
          <a:off x="0" y="2702673"/>
          <a:ext cx="10506456" cy="7202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9EBC6-EF2C-4D53-9125-4BDA8C635F76}">
      <dsp:nvSpPr>
        <dsp:cNvPr id="0" name=""/>
        <dsp:cNvSpPr/>
      </dsp:nvSpPr>
      <dsp:spPr>
        <a:xfrm>
          <a:off x="217879" y="2864732"/>
          <a:ext cx="396144" cy="39614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D5EE8-92AC-4D74-819F-34D82F6A6F63}">
      <dsp:nvSpPr>
        <dsp:cNvPr id="0" name=""/>
        <dsp:cNvSpPr/>
      </dsp:nvSpPr>
      <dsp:spPr>
        <a:xfrm>
          <a:off x="831902" y="2702673"/>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3- Improving employee participation and satisfaction through self-service capabilities by adding leave balances for each employee and facilitating the submission of leave and determining the type and duration of leave </a:t>
          </a:r>
        </a:p>
      </dsp:txBody>
      <dsp:txXfrm>
        <a:off x="831902" y="2702673"/>
        <a:ext cx="9674553" cy="720262"/>
      </dsp:txXfrm>
    </dsp:sp>
    <dsp:sp modelId="{40D1EA83-B44F-4FE1-AF54-9AEB467FC870}">
      <dsp:nvSpPr>
        <dsp:cNvPr id="0" name=""/>
        <dsp:cNvSpPr/>
      </dsp:nvSpPr>
      <dsp:spPr>
        <a:xfrm>
          <a:off x="0" y="3603001"/>
          <a:ext cx="10506456" cy="7202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DDF5A-F1DF-49E0-A838-1574F50276A6}">
      <dsp:nvSpPr>
        <dsp:cNvPr id="0" name=""/>
        <dsp:cNvSpPr/>
      </dsp:nvSpPr>
      <dsp:spPr>
        <a:xfrm>
          <a:off x="217879" y="3765060"/>
          <a:ext cx="396144" cy="39614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3F002-B4E7-4810-A4F2-84566D3DD606}">
      <dsp:nvSpPr>
        <dsp:cNvPr id="0" name=""/>
        <dsp:cNvSpPr/>
      </dsp:nvSpPr>
      <dsp:spPr>
        <a:xfrm>
          <a:off x="831902" y="3603001"/>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4- Automating the recruitment and appointment system by identifying the functional needs of each department and administration and knowing the job description for each job and advertising jobs and their cost and recording the results of personal and technical interviews and tests </a:t>
          </a:r>
        </a:p>
      </dsp:txBody>
      <dsp:txXfrm>
        <a:off x="831902" y="3603001"/>
        <a:ext cx="9674553" cy="720262"/>
      </dsp:txXfrm>
    </dsp:sp>
    <dsp:sp modelId="{64306DB7-C824-4833-93A4-C895FD050ED3}">
      <dsp:nvSpPr>
        <dsp:cNvPr id="0" name=""/>
        <dsp:cNvSpPr/>
      </dsp:nvSpPr>
      <dsp:spPr>
        <a:xfrm>
          <a:off x="0" y="4503329"/>
          <a:ext cx="10506456" cy="7202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D06E6-FA73-4517-9A99-BEECECECB1A5}">
      <dsp:nvSpPr>
        <dsp:cNvPr id="0" name=""/>
        <dsp:cNvSpPr/>
      </dsp:nvSpPr>
      <dsp:spPr>
        <a:xfrm>
          <a:off x="217879" y="4665388"/>
          <a:ext cx="396144" cy="39614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1C762-5A0D-4217-9222-5BCE4A61A7AA}">
      <dsp:nvSpPr>
        <dsp:cNvPr id="0" name=""/>
        <dsp:cNvSpPr/>
      </dsp:nvSpPr>
      <dsp:spPr>
        <a:xfrm>
          <a:off x="831902" y="4503329"/>
          <a:ext cx="9674553" cy="72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28" tIns="76228" rIns="76228" bIns="76228" numCol="1" spcCol="1270" anchor="ctr" anchorCtr="0">
          <a:noAutofit/>
        </a:bodyPr>
        <a:lstStyle/>
        <a:p>
          <a:pPr lvl="0" algn="l" defTabSz="622300">
            <a:lnSpc>
              <a:spcPct val="90000"/>
            </a:lnSpc>
            <a:spcBef>
              <a:spcPct val="0"/>
            </a:spcBef>
            <a:spcAft>
              <a:spcPct val="35000"/>
            </a:spcAft>
          </a:pPr>
          <a:r>
            <a:rPr lang="en-US" sz="1400" kern="1200"/>
            <a:t>5- Simplifying payroll and compliance processes, which reduces time and effort by recording salaries and their elements and calculating each element with mathematical equations and verifying the accuracy of the data entered in each step and then transferring salaries to the employees' salary accounts at the bank</a:t>
          </a:r>
        </a:p>
      </dsp:txBody>
      <dsp:txXfrm>
        <a:off x="831902" y="4503329"/>
        <a:ext cx="9674553" cy="7202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A7AE4-561F-4D37-85A2-E2CB9C1D7C07}"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01BD8-A022-40CA-A6D7-A59C6004E702}" type="slidenum">
              <a:rPr lang="en-US" smtClean="0"/>
              <a:t>‹#›</a:t>
            </a:fld>
            <a:endParaRPr lang="en-US"/>
          </a:p>
        </p:txBody>
      </p:sp>
    </p:spTree>
    <p:extLst>
      <p:ext uri="{BB962C8B-B14F-4D97-AF65-F5344CB8AC3E}">
        <p14:creationId xmlns:p14="http://schemas.microsoft.com/office/powerpoint/2010/main" val="190202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F01BD8-A022-40CA-A6D7-A59C6004E702}" type="slidenum">
              <a:rPr lang="en-US" smtClean="0"/>
              <a:t>2</a:t>
            </a:fld>
            <a:endParaRPr lang="en-US"/>
          </a:p>
        </p:txBody>
      </p:sp>
    </p:spTree>
    <p:extLst>
      <p:ext uri="{BB962C8B-B14F-4D97-AF65-F5344CB8AC3E}">
        <p14:creationId xmlns:p14="http://schemas.microsoft.com/office/powerpoint/2010/main" val="362133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xmlns=""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xmlns=""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38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9ED9A4A-D287-4207-9037-70DB007A1707}"/>
              </a:ext>
            </a:extLst>
          </p:cNvPr>
          <p:cNvSpPr>
            <a:spLocks noGrp="1"/>
          </p:cNvSpPr>
          <p:nvPr>
            <p:ph type="dt" sz="half" idx="10"/>
          </p:nvPr>
        </p:nvSpPr>
        <p:spPr/>
        <p:txBody>
          <a:body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358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1D2603B-9ACE-4FA9-805B-9B91EB63DF7D}"/>
              </a:ext>
            </a:extLst>
          </p:cNvPr>
          <p:cNvSpPr>
            <a:spLocks noGrp="1"/>
          </p:cNvSpPr>
          <p:nvPr>
            <p:ph type="dt" sz="half" idx="10"/>
          </p:nvPr>
        </p:nvSpPr>
        <p:spPr/>
        <p:txBody>
          <a:body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714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xmlns=""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694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xmlns=""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48BFA7D-4401-4285-802B-1579165F0D6D}"/>
              </a:ext>
            </a:extLst>
          </p:cNvPr>
          <p:cNvSpPr>
            <a:spLocks noGrp="1"/>
          </p:cNvSpPr>
          <p:nvPr>
            <p:ph type="dt" sz="half" idx="10"/>
          </p:nvPr>
        </p:nvSpPr>
        <p:spPr/>
        <p:txBody>
          <a:body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236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xmlns=""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xmlns=""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xmlns=""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11/19/2024</a:t>
            </a:fld>
            <a:endParaRPr lang="en-US"/>
          </a:p>
        </p:txBody>
      </p:sp>
      <p:sp>
        <p:nvSpPr>
          <p:cNvPr id="6" name="Footer Placeholder 5">
            <a:extLst>
              <a:ext uri="{FF2B5EF4-FFF2-40B4-BE49-F238E27FC236}">
                <a16:creationId xmlns:a16="http://schemas.microsoft.com/office/drawing/2014/main" xmlns=""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532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xmlns=""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xmlns=""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xmlns=""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11/19/2024</a:t>
            </a:fld>
            <a:endParaRPr lang="en-US"/>
          </a:p>
        </p:txBody>
      </p:sp>
      <p:sp>
        <p:nvSpPr>
          <p:cNvPr id="8" name="Footer Placeholder 7">
            <a:extLst>
              <a:ext uri="{FF2B5EF4-FFF2-40B4-BE49-F238E27FC236}">
                <a16:creationId xmlns:a16="http://schemas.microsoft.com/office/drawing/2014/main" xmlns=""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2433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xmlns="" id="{67C91241-A315-4643-91E5-CF2C25CC903A}"/>
              </a:ext>
            </a:extLst>
          </p:cNvPr>
          <p:cNvSpPr>
            <a:spLocks noGrp="1"/>
          </p:cNvSpPr>
          <p:nvPr>
            <p:ph type="dt" sz="half" idx="10"/>
          </p:nvPr>
        </p:nvSpPr>
        <p:spPr/>
        <p:txBody>
          <a:bodyPr/>
          <a:lstStyle/>
          <a:p>
            <a:fld id="{02AC24A9-CCB6-4F8D-B8DB-C2F3692CFA5A}" type="datetimeFigureOut">
              <a:rPr lang="en-US" smtClean="0"/>
              <a:t>11/19/2024</a:t>
            </a:fld>
            <a:endParaRPr lang="en-US"/>
          </a:p>
        </p:txBody>
      </p:sp>
      <p:sp>
        <p:nvSpPr>
          <p:cNvPr id="4" name="Footer Placeholder 3">
            <a:extLst>
              <a:ext uri="{FF2B5EF4-FFF2-40B4-BE49-F238E27FC236}">
                <a16:creationId xmlns:a16="http://schemas.microsoft.com/office/drawing/2014/main" xmlns=""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432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C447E0-1D4D-4EF2-B81B-4B2400EE3EDB}"/>
              </a:ext>
            </a:extLst>
          </p:cNvPr>
          <p:cNvSpPr>
            <a:spLocks noGrp="1"/>
          </p:cNvSpPr>
          <p:nvPr>
            <p:ph type="dt" sz="half" idx="10"/>
          </p:nvPr>
        </p:nvSpPr>
        <p:spPr/>
        <p:txBody>
          <a:bodyPr/>
          <a:lstStyle/>
          <a:p>
            <a:fld id="{02AC24A9-CCB6-4F8D-B8DB-C2F3692CFA5A}" type="datetimeFigureOut">
              <a:rPr lang="en-US" smtClean="0"/>
              <a:t>11/19/2024</a:t>
            </a:fld>
            <a:endParaRPr lang="en-US"/>
          </a:p>
        </p:txBody>
      </p:sp>
      <p:sp>
        <p:nvSpPr>
          <p:cNvPr id="3" name="Footer Placeholder 2">
            <a:extLst>
              <a:ext uri="{FF2B5EF4-FFF2-40B4-BE49-F238E27FC236}">
                <a16:creationId xmlns:a16="http://schemas.microsoft.com/office/drawing/2014/main" xmlns=""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74542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xmlns=""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11/19/2024</a:t>
            </a:fld>
            <a:endParaRPr lang="en-US"/>
          </a:p>
        </p:txBody>
      </p:sp>
      <p:sp>
        <p:nvSpPr>
          <p:cNvPr id="6" name="Footer Placeholder 5">
            <a:extLst>
              <a:ext uri="{FF2B5EF4-FFF2-40B4-BE49-F238E27FC236}">
                <a16:creationId xmlns:a16="http://schemas.microsoft.com/office/drawing/2014/main" xmlns=""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348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xmlns=""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11/19/2024</a:t>
            </a:fld>
            <a:endParaRPr lang="en-US"/>
          </a:p>
        </p:txBody>
      </p:sp>
      <p:sp>
        <p:nvSpPr>
          <p:cNvPr id="6" name="Footer Placeholder 5">
            <a:extLst>
              <a:ext uri="{FF2B5EF4-FFF2-40B4-BE49-F238E27FC236}">
                <a16:creationId xmlns:a16="http://schemas.microsoft.com/office/drawing/2014/main" xmlns=""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337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11/19/2024</a:t>
            </a:fld>
            <a:endParaRPr lang="en-US"/>
          </a:p>
        </p:txBody>
      </p:sp>
      <p:sp>
        <p:nvSpPr>
          <p:cNvPr id="5" name="Footer Placeholder 4">
            <a:extLst>
              <a:ext uri="{FF2B5EF4-FFF2-40B4-BE49-F238E27FC236}">
                <a16:creationId xmlns:a16="http://schemas.microsoft.com/office/drawing/2014/main" xmlns=""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75036807"/>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xmlns="" id="{68AF5748-FED8-45BA-8631-26D1D10F32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41C3AC-B291-3490-0FDE-C0329FF1C663}"/>
              </a:ext>
            </a:extLst>
          </p:cNvPr>
          <p:cNvSpPr>
            <a:spLocks noGrp="1"/>
          </p:cNvSpPr>
          <p:nvPr>
            <p:ph type="ctrTitle"/>
          </p:nvPr>
        </p:nvSpPr>
        <p:spPr>
          <a:xfrm>
            <a:off x="477981" y="1122363"/>
            <a:ext cx="4023360" cy="3204134"/>
          </a:xfrm>
        </p:spPr>
        <p:txBody>
          <a:bodyPr anchor="b">
            <a:normAutofit/>
          </a:bodyPr>
          <a:lstStyle/>
          <a:p>
            <a:r>
              <a:rPr lang="en-US" sz="4800">
                <a:solidFill>
                  <a:schemeClr val="accent6">
                    <a:lumMod val="75000"/>
                  </a:schemeClr>
                </a:solidFill>
              </a:rPr>
              <a:t>HRMS</a:t>
            </a:r>
            <a:br>
              <a:rPr lang="en-US" sz="4800">
                <a:solidFill>
                  <a:schemeClr val="accent6">
                    <a:lumMod val="75000"/>
                  </a:schemeClr>
                </a:solidFill>
              </a:rPr>
            </a:br>
            <a:r>
              <a:rPr lang="en-US" sz="4800">
                <a:solidFill>
                  <a:schemeClr val="accent6">
                    <a:lumMod val="75000"/>
                  </a:schemeClr>
                </a:solidFill>
              </a:rPr>
              <a:t>Final Project</a:t>
            </a:r>
          </a:p>
        </p:txBody>
      </p:sp>
      <p:sp>
        <p:nvSpPr>
          <p:cNvPr id="3" name="Subtitle 2">
            <a:extLst>
              <a:ext uri="{FF2B5EF4-FFF2-40B4-BE49-F238E27FC236}">
                <a16:creationId xmlns:a16="http://schemas.microsoft.com/office/drawing/2014/main" xmlns="" id="{7CF83AB3-E6DC-80E8-6E26-64C9BCEA3C63}"/>
              </a:ext>
            </a:extLst>
          </p:cNvPr>
          <p:cNvSpPr>
            <a:spLocks noGrp="1"/>
          </p:cNvSpPr>
          <p:nvPr>
            <p:ph type="subTitle" idx="1"/>
          </p:nvPr>
        </p:nvSpPr>
        <p:spPr>
          <a:xfrm>
            <a:off x="477981" y="4872922"/>
            <a:ext cx="3933306" cy="1208141"/>
          </a:xfrm>
        </p:spPr>
        <p:txBody>
          <a:bodyPr>
            <a:normAutofit/>
          </a:bodyPr>
          <a:lstStyle/>
          <a:p>
            <a:r>
              <a:rPr lang="en-US" sz="2000" dirty="0">
                <a:solidFill>
                  <a:schemeClr val="accent6">
                    <a:lumMod val="75000"/>
                  </a:schemeClr>
                </a:solidFill>
              </a:rPr>
              <a:t>The </a:t>
            </a:r>
            <a:r>
              <a:rPr lang="en-US" sz="2000">
                <a:solidFill>
                  <a:schemeClr val="accent6">
                    <a:lumMod val="75000"/>
                  </a:schemeClr>
                </a:solidFill>
              </a:rPr>
              <a:t>Presentation </a:t>
            </a:r>
            <a:r>
              <a:rPr lang="en-US" sz="2000" smtClean="0">
                <a:solidFill>
                  <a:schemeClr val="accent6">
                    <a:lumMod val="75000"/>
                  </a:schemeClr>
                </a:solidFill>
              </a:rPr>
              <a:t>Oracle </a:t>
            </a:r>
            <a:r>
              <a:rPr lang="en-US" sz="2000" dirty="0">
                <a:solidFill>
                  <a:schemeClr val="accent6">
                    <a:lumMod val="75000"/>
                  </a:schemeClr>
                </a:solidFill>
              </a:rPr>
              <a:t>System EBS</a:t>
            </a:r>
          </a:p>
        </p:txBody>
      </p:sp>
      <p:sp>
        <p:nvSpPr>
          <p:cNvPr id="81" name="Rectangle 80">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Network connection abstract against a white background">
            <a:extLst>
              <a:ext uri="{FF2B5EF4-FFF2-40B4-BE49-F238E27FC236}">
                <a16:creationId xmlns:a16="http://schemas.microsoft.com/office/drawing/2014/main" xmlns="" id="{1D01A58D-DA48-EA6E-3CF7-1F7A627063AE}"/>
              </a:ext>
            </a:extLst>
          </p:cNvPr>
          <p:cNvPicPr>
            <a:picLocks noChangeAspect="1"/>
          </p:cNvPicPr>
          <p:nvPr/>
        </p:nvPicPr>
        <p:blipFill>
          <a:blip r:embed="rId2"/>
          <a:srcRect r="15627" b="-1"/>
          <a:stretch/>
        </p:blipFill>
        <p:spPr>
          <a:xfrm>
            <a:off x="4864608" y="645165"/>
            <a:ext cx="6846363" cy="5416415"/>
          </a:xfrm>
          <a:prstGeom prst="rect">
            <a:avLst/>
          </a:prstGeom>
        </p:spPr>
      </p:pic>
    </p:spTree>
    <p:extLst>
      <p:ext uri="{BB962C8B-B14F-4D97-AF65-F5344CB8AC3E}">
        <p14:creationId xmlns:p14="http://schemas.microsoft.com/office/powerpoint/2010/main" val="296853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 name="Rectangle 169">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2" name="Rectangle 171">
            <a:extLst>
              <a:ext uri="{FF2B5EF4-FFF2-40B4-BE49-F238E27FC236}">
                <a16:creationId xmlns:a16="http://schemas.microsoft.com/office/drawing/2014/main" xmlns="" id="{5C9B446A-6343-4E56-90BA-061E4DDF0F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3" name="Freeform: Shape 172">
            <a:extLst>
              <a:ext uri="{FF2B5EF4-FFF2-40B4-BE49-F238E27FC236}">
                <a16:creationId xmlns:a16="http://schemas.microsoft.com/office/drawing/2014/main" xmlns="" id="{3EC72A1B-03D3-499C-B4BF-AC68EEC22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4" name="Freeform: Shape 173">
            <a:extLst>
              <a:ext uri="{FF2B5EF4-FFF2-40B4-BE49-F238E27FC236}">
                <a16:creationId xmlns:a16="http://schemas.microsoft.com/office/drawing/2014/main" xmlns="" id="{216322C2-3CF0-4D33-BF90-3F384CF6D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A79D6655-6EF9-FF32-BDB4-7C807BF60876}"/>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Competence </a:t>
            </a:r>
            <a:r>
              <a:rPr lang="en-US" sz="2800" err="1">
                <a:solidFill>
                  <a:schemeClr val="accent6">
                    <a:lumMod val="75000"/>
                  </a:schemeClr>
                </a:solidFill>
              </a:rPr>
              <a:t>Flexfield</a:t>
            </a:r>
            <a:r>
              <a:rPr lang="en-US" sz="2800">
                <a:solidFill>
                  <a:schemeClr val="accent6">
                    <a:lumMod val="75000"/>
                  </a:schemeClr>
                </a:solidFill>
              </a:rPr>
              <a:t> Structure </a:t>
            </a:r>
          </a:p>
        </p:txBody>
      </p:sp>
      <p:sp>
        <p:nvSpPr>
          <p:cNvPr id="175" name="Rectangle 174">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xmlns="" id="{F0EE4719-0B3D-582C-2421-36D7F441A05E}"/>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lnSpc>
                <a:spcPct val="100000"/>
              </a:lnSpc>
              <a:buFont typeface="Arial" panose="020B0604020202020204" pitchFamily="34" charset="0"/>
              <a:buChar char="•"/>
            </a:pPr>
            <a:r>
              <a:rPr lang="en-US" sz="900" b="1"/>
              <a:t>Quick Steps to Add a Competency Flexfield</a:t>
            </a:r>
          </a:p>
          <a:p>
            <a:pPr indent="-228600">
              <a:lnSpc>
                <a:spcPct val="100000"/>
              </a:lnSpc>
              <a:buFont typeface="Arial" panose="020B0604020202020204" pitchFamily="34" charset="0"/>
              <a:buChar char="•"/>
            </a:pPr>
            <a:r>
              <a:rPr lang="en-US" sz="900" b="1"/>
              <a:t>Go to Setup:</a:t>
            </a:r>
            <a:endParaRPr lang="en-US" sz="900"/>
          </a:p>
          <a:p>
            <a:pPr marL="742950" lvl="1" indent="-228600">
              <a:lnSpc>
                <a:spcPct val="100000"/>
              </a:lnSpc>
              <a:buFont typeface="Arial" panose="020B0604020202020204" pitchFamily="34" charset="0"/>
              <a:buChar char="•"/>
            </a:pPr>
            <a:r>
              <a:rPr lang="en-US" sz="900"/>
              <a:t>Open your Oracle application and find </a:t>
            </a:r>
            <a:r>
              <a:rPr lang="en-US" sz="900" b="1"/>
              <a:t>Flexfields</a:t>
            </a:r>
            <a:r>
              <a:rPr lang="en-US" sz="900"/>
              <a:t>.</a:t>
            </a:r>
          </a:p>
          <a:p>
            <a:pPr indent="-228600">
              <a:lnSpc>
                <a:spcPct val="100000"/>
              </a:lnSpc>
              <a:buFont typeface="Arial" panose="020B0604020202020204" pitchFamily="34" charset="0"/>
              <a:buChar char="•"/>
            </a:pPr>
            <a:r>
              <a:rPr lang="en-US" sz="900" b="1"/>
              <a:t>Create/Edit Flexfield:</a:t>
            </a:r>
            <a:endParaRPr lang="en-US" sz="900"/>
          </a:p>
          <a:p>
            <a:pPr marL="742950" lvl="1" indent="-228600">
              <a:lnSpc>
                <a:spcPct val="100000"/>
              </a:lnSpc>
              <a:buFont typeface="Arial" panose="020B0604020202020204" pitchFamily="34" charset="0"/>
              <a:buChar char="•"/>
            </a:pPr>
            <a:r>
              <a:rPr lang="en-US" sz="900"/>
              <a:t>Start a new flexfield or edit an existing one.</a:t>
            </a:r>
          </a:p>
          <a:p>
            <a:pPr indent="-228600">
              <a:lnSpc>
                <a:spcPct val="100000"/>
              </a:lnSpc>
              <a:buFont typeface="Arial" panose="020B0604020202020204" pitchFamily="34" charset="0"/>
              <a:buChar char="•"/>
            </a:pPr>
            <a:r>
              <a:rPr lang="en-US" sz="900" b="1"/>
              <a:t>Add Segments:</a:t>
            </a:r>
            <a:endParaRPr lang="en-US" sz="900"/>
          </a:p>
          <a:p>
            <a:pPr marL="742950" lvl="1" indent="-228600">
              <a:lnSpc>
                <a:spcPct val="100000"/>
              </a:lnSpc>
              <a:buFont typeface="Arial" panose="020B0604020202020204" pitchFamily="34" charset="0"/>
              <a:buChar char="•"/>
            </a:pPr>
            <a:r>
              <a:rPr lang="en-US" sz="900"/>
              <a:t>Create segments to capture competency info (like name and type).</a:t>
            </a:r>
          </a:p>
          <a:p>
            <a:pPr indent="-228600">
              <a:lnSpc>
                <a:spcPct val="100000"/>
              </a:lnSpc>
              <a:buFont typeface="Arial" panose="020B0604020202020204" pitchFamily="34" charset="0"/>
              <a:buChar char="•"/>
            </a:pPr>
            <a:r>
              <a:rPr lang="en-US" sz="900" b="1"/>
              <a:t>Set Contexts:</a:t>
            </a:r>
            <a:endParaRPr lang="en-US" sz="900"/>
          </a:p>
          <a:p>
            <a:pPr marL="742950" lvl="1" indent="-228600">
              <a:lnSpc>
                <a:spcPct val="100000"/>
              </a:lnSpc>
              <a:buFont typeface="Arial" panose="020B0604020202020204" pitchFamily="34" charset="0"/>
              <a:buChar char="•"/>
            </a:pPr>
            <a:r>
              <a:rPr lang="en-US" sz="900"/>
              <a:t>Define when these segments should show up.</a:t>
            </a:r>
          </a:p>
          <a:p>
            <a:pPr indent="-228600">
              <a:lnSpc>
                <a:spcPct val="100000"/>
              </a:lnSpc>
              <a:buFont typeface="Arial" panose="020B0604020202020204" pitchFamily="34" charset="0"/>
              <a:buChar char="•"/>
            </a:pPr>
            <a:r>
              <a:rPr lang="en-US" sz="900" b="1"/>
              <a:t>Save and Test:</a:t>
            </a:r>
            <a:endParaRPr lang="en-US" sz="900"/>
          </a:p>
          <a:p>
            <a:pPr marL="742950" lvl="1" indent="-228600">
              <a:lnSpc>
                <a:spcPct val="100000"/>
              </a:lnSpc>
              <a:buFont typeface="Arial" panose="020B0604020202020204" pitchFamily="34" charset="0"/>
              <a:buChar char="•"/>
            </a:pPr>
            <a:r>
              <a:rPr lang="en-US" sz="900"/>
              <a:t>Save your work and check it in the application.</a:t>
            </a:r>
          </a:p>
          <a:p>
            <a:pPr indent="-228600">
              <a:lnSpc>
                <a:spcPct val="100000"/>
              </a:lnSpc>
              <a:buFont typeface="Arial" panose="020B0604020202020204" pitchFamily="34" charset="0"/>
              <a:buChar char="•"/>
            </a:pPr>
            <a:endParaRPr lang="en-US" sz="900"/>
          </a:p>
        </p:txBody>
      </p:sp>
      <p:pic>
        <p:nvPicPr>
          <p:cNvPr id="80" name="Picture Placeholder 79" descr="A screenshot of a computer&#10;&#10;Description automatically generated">
            <a:extLst>
              <a:ext uri="{FF2B5EF4-FFF2-40B4-BE49-F238E27FC236}">
                <a16:creationId xmlns:a16="http://schemas.microsoft.com/office/drawing/2014/main" xmlns="" id="{59E18D4F-784C-C3D0-3415-57BDFDA5363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7" r="2190" b="-4"/>
          <a:stretch/>
        </p:blipFill>
        <p:spPr>
          <a:xfrm>
            <a:off x="5784291" y="843533"/>
            <a:ext cx="5151292" cy="5280175"/>
          </a:xfrm>
          <a:prstGeom prst="rect">
            <a:avLst/>
          </a:prstGeom>
        </p:spPr>
      </p:pic>
    </p:spTree>
    <p:extLst>
      <p:ext uri="{BB962C8B-B14F-4D97-AF65-F5344CB8AC3E}">
        <p14:creationId xmlns:p14="http://schemas.microsoft.com/office/powerpoint/2010/main" val="194347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xmlns="" id="{8F7AFB9A-7364-478C-B48B-8523CDD9A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xmlns="" id="{36678033-86B6-40E6-BE90-78D8ED4E3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xmlns="" id="{D2542E1A-076E-4A34-BB67-2BF961754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AC5B54-A7C6-9878-078B-3128EB62CF0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Competence </a:t>
            </a:r>
          </a:p>
        </p:txBody>
      </p:sp>
      <p:sp>
        <p:nvSpPr>
          <p:cNvPr id="46" name="Rectangle 45">
            <a:extLst>
              <a:ext uri="{FF2B5EF4-FFF2-40B4-BE49-F238E27FC236}">
                <a16:creationId xmlns:a16="http://schemas.microsoft.com/office/drawing/2014/main" xmlns="" id="{75C56826-D4E5-42ED-8529-079651CB30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xmlns="" id="{82095FCE-EF05-4443-B97A-85DEE3A5CA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30">
            <a:extLst>
              <a:ext uri="{FF2B5EF4-FFF2-40B4-BE49-F238E27FC236}">
                <a16:creationId xmlns:a16="http://schemas.microsoft.com/office/drawing/2014/main" xmlns="" id="{C20D5A89-ABB8-ED95-BB67-04BB336DF118}"/>
              </a:ext>
            </a:extLst>
          </p:cNvPr>
          <p:cNvSpPr>
            <a:spLocks noGrp="1"/>
          </p:cNvSpPr>
          <p:nvPr>
            <p:ph sz="half" idx="2"/>
          </p:nvPr>
        </p:nvSpPr>
        <p:spPr>
          <a:xfrm>
            <a:off x="438912" y="2512611"/>
            <a:ext cx="4832803" cy="3664351"/>
          </a:xfrm>
        </p:spPr>
        <p:txBody>
          <a:bodyPr vert="horz" lIns="91440" tIns="45720" rIns="91440" bIns="45720" rtlCol="0">
            <a:normAutofit/>
          </a:bodyPr>
          <a:lstStyle/>
          <a:p>
            <a:endParaRPr lang="en-US" sz="1800"/>
          </a:p>
        </p:txBody>
      </p:sp>
      <p:pic>
        <p:nvPicPr>
          <p:cNvPr id="5" name="Content Placeholder 4">
            <a:extLst>
              <a:ext uri="{FF2B5EF4-FFF2-40B4-BE49-F238E27FC236}">
                <a16:creationId xmlns:a16="http://schemas.microsoft.com/office/drawing/2014/main" xmlns="" id="{4D0123A7-56BB-649C-6A22-5F8767EB1420}"/>
              </a:ext>
            </a:extLst>
          </p:cNvPr>
          <p:cNvPicPr>
            <a:picLocks noChangeAspect="1"/>
          </p:cNvPicPr>
          <p:nvPr/>
        </p:nvPicPr>
        <p:blipFill>
          <a:blip r:embed="rId2"/>
          <a:stretch>
            <a:fillRect/>
          </a:stretch>
        </p:blipFill>
        <p:spPr>
          <a:xfrm>
            <a:off x="428281" y="2512611"/>
            <a:ext cx="4843434" cy="3659589"/>
          </a:xfrm>
          <a:prstGeom prst="rect">
            <a:avLst/>
          </a:prstGeom>
        </p:spPr>
      </p:pic>
      <p:pic>
        <p:nvPicPr>
          <p:cNvPr id="6" name="Content Placeholder 5">
            <a:extLst>
              <a:ext uri="{FF2B5EF4-FFF2-40B4-BE49-F238E27FC236}">
                <a16:creationId xmlns:a16="http://schemas.microsoft.com/office/drawing/2014/main" xmlns="" id="{E254FAC9-85B5-F6AE-4687-0DBB52CB1622}"/>
              </a:ext>
            </a:extLst>
          </p:cNvPr>
          <p:cNvPicPr>
            <a:picLocks noChangeAspect="1"/>
          </p:cNvPicPr>
          <p:nvPr/>
        </p:nvPicPr>
        <p:blipFill>
          <a:blip r:embed="rId3"/>
          <a:stretch>
            <a:fillRect/>
          </a:stretch>
        </p:blipFill>
        <p:spPr>
          <a:xfrm>
            <a:off x="6715432" y="2512611"/>
            <a:ext cx="4555878" cy="3659589"/>
          </a:xfrm>
          <a:prstGeom prst="rect">
            <a:avLst/>
          </a:prstGeom>
        </p:spPr>
      </p:pic>
    </p:spTree>
    <p:extLst>
      <p:ext uri="{BB962C8B-B14F-4D97-AF65-F5344CB8AC3E}">
        <p14:creationId xmlns:p14="http://schemas.microsoft.com/office/powerpoint/2010/main" val="13853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xmlns="" id="{5C9B446A-6343-4E56-90BA-061E4DDF0F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xmlns="" id="{3EC72A1B-03D3-499C-B4BF-AC68EEC22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xmlns="" id="{216322C2-3CF0-4D33-BF90-3F384CF6D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5CAA309-CD85-A46C-F887-6A7589894C46}"/>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Job </a:t>
            </a:r>
            <a:r>
              <a:rPr lang="en-US" sz="2800" err="1">
                <a:solidFill>
                  <a:schemeClr val="accent6">
                    <a:lumMod val="75000"/>
                  </a:schemeClr>
                </a:solidFill>
              </a:rPr>
              <a:t>Flexfield</a:t>
            </a:r>
            <a:r>
              <a:rPr lang="en-US" sz="2800">
                <a:solidFill>
                  <a:schemeClr val="accent6">
                    <a:lumMod val="75000"/>
                  </a:schemeClr>
                </a:solidFill>
              </a:rPr>
              <a:t> Structure</a:t>
            </a:r>
          </a:p>
        </p:txBody>
      </p:sp>
      <p:sp>
        <p:nvSpPr>
          <p:cNvPr id="24" name="Rectangle 23">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xmlns="" id="{51542B28-13CB-81B0-1D8E-3FA3039C5FB1}"/>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Open Flexfield:</a:t>
            </a:r>
            <a:r>
              <a:rPr kumimoji="0" lang="en-US" altLang="en-US" sz="1200" b="0" i="0" u="none" strike="noStrike" cap="none" normalizeH="0" baseline="0">
                <a:ln>
                  <a:noFill/>
                </a:ln>
                <a:effectLst/>
              </a:rPr>
              <a:t> Go to </a:t>
            </a:r>
            <a:r>
              <a:rPr kumimoji="0" lang="en-US" altLang="en-US" sz="1200" b="1" i="0" u="none" strike="noStrike" cap="none" normalizeH="0" baseline="0">
                <a:ln>
                  <a:noFill/>
                </a:ln>
                <a:effectLst/>
              </a:rPr>
              <a:t>System Administrator</a:t>
            </a:r>
            <a:r>
              <a:rPr kumimoji="0" lang="en-US" altLang="en-US" sz="1200" b="0" i="0" u="none" strike="noStrike" cap="none" normalizeH="0" baseline="0">
                <a:ln>
                  <a:noFill/>
                </a:ln>
                <a:effectLst/>
              </a:rPr>
              <a:t> &gt; </a:t>
            </a:r>
            <a:r>
              <a:rPr kumimoji="0" lang="en-US" altLang="en-US" sz="1200" b="1" i="0" u="none" strike="noStrike" cap="none" normalizeH="0" baseline="0">
                <a:ln>
                  <a:noFill/>
                </a:ln>
                <a:effectLst/>
              </a:rPr>
              <a:t>Application</a:t>
            </a:r>
            <a:r>
              <a:rPr kumimoji="0" lang="en-US" altLang="en-US" sz="1200" b="0" i="0" u="none" strike="noStrike" cap="none" normalizeH="0" baseline="0">
                <a:ln>
                  <a:noFill/>
                </a:ln>
                <a:effectLst/>
              </a:rPr>
              <a:t> &gt; </a:t>
            </a:r>
            <a:r>
              <a:rPr kumimoji="0" lang="en-US" altLang="en-US" sz="1200" b="1" i="0" u="none" strike="noStrike" cap="none" normalizeH="0" baseline="0">
                <a:ln>
                  <a:noFill/>
                </a:ln>
                <a:effectLst/>
              </a:rPr>
              <a:t>Flexfield</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Choose Job Flexfield:</a:t>
            </a:r>
            <a:r>
              <a:rPr kumimoji="0" lang="en-US" altLang="en-US" sz="1200" b="0" i="0" u="none" strike="noStrike" cap="none" normalizeH="0" baseline="0">
                <a:ln>
                  <a:noFill/>
                </a:ln>
                <a:effectLst/>
              </a:rPr>
              <a:t> Select </a:t>
            </a:r>
            <a:r>
              <a:rPr kumimoji="0" lang="en-US" altLang="en-US" sz="1200" b="1" i="0" u="none" strike="noStrike" cap="none" normalizeH="0" baseline="0">
                <a:ln>
                  <a:noFill/>
                </a:ln>
                <a:effectLst/>
              </a:rPr>
              <a:t>Job Flexfield</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Add Segments:</a:t>
            </a:r>
            <a:r>
              <a:rPr kumimoji="0" lang="en-US" altLang="en-US" sz="1200" b="0" i="0" u="none" strike="noStrike" cap="none" normalizeH="0" baseline="0">
                <a:ln>
                  <a:noFill/>
                </a:ln>
                <a:effectLst/>
              </a:rPr>
              <a:t> Click </a:t>
            </a:r>
            <a:r>
              <a:rPr kumimoji="0" lang="en-US" altLang="en-US" sz="1200" b="1" i="0" u="none" strike="noStrike" cap="none" normalizeH="0" baseline="0">
                <a:ln>
                  <a:noFill/>
                </a:ln>
                <a:effectLst/>
              </a:rPr>
              <a:t>Segments</a:t>
            </a:r>
            <a:r>
              <a:rPr kumimoji="0" lang="en-US" altLang="en-US" sz="1200" b="0" i="0" u="none" strike="noStrike" cap="none" normalizeH="0" baseline="0">
                <a:ln>
                  <a:noFill/>
                </a:ln>
                <a:effectLst/>
              </a:rPr>
              <a:t> and then </a:t>
            </a:r>
            <a:r>
              <a:rPr kumimoji="0" lang="en-US" altLang="en-US" sz="1200" b="1" i="0" u="none" strike="noStrike" cap="none" normalizeH="0" baseline="0">
                <a:ln>
                  <a:noFill/>
                </a:ln>
                <a:effectLst/>
              </a:rPr>
              <a:t>Add Segment</a:t>
            </a:r>
            <a:r>
              <a:rPr kumimoji="0" lang="en-US" altLang="en-US" sz="1200" b="0" i="0" u="none" strike="noStrike" cap="none" normalizeH="0" baseline="0">
                <a:ln>
                  <a:noFill/>
                </a:ln>
                <a:effectLst/>
              </a:rPr>
              <a:t>. Fill in the necessary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Save Changes:</a:t>
            </a:r>
            <a:r>
              <a:rPr kumimoji="0" lang="en-US" altLang="en-US" sz="1200" b="0" i="0" u="none" strike="noStrike" cap="none" normalizeH="0" baseline="0">
                <a:ln>
                  <a:noFill/>
                </a:ln>
                <a:effectLst/>
              </a:rPr>
              <a:t> Click </a:t>
            </a:r>
            <a:r>
              <a:rPr kumimoji="0" lang="en-US" altLang="en-US" sz="1200" b="1" i="0" u="none" strike="noStrike" cap="none" normalizeH="0" baseline="0">
                <a:ln>
                  <a:noFill/>
                </a:ln>
                <a:effectLst/>
              </a:rPr>
              <a:t>Save</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Compile:</a:t>
            </a:r>
            <a:r>
              <a:rPr kumimoji="0" lang="en-US" altLang="en-US" sz="1200" b="0" i="0" u="none" strike="noStrike" cap="none" normalizeH="0" baseline="0">
                <a:ln>
                  <a:noFill/>
                </a:ln>
                <a:effectLst/>
              </a:rPr>
              <a:t> Run </a:t>
            </a:r>
            <a:r>
              <a:rPr kumimoji="0" lang="en-US" altLang="en-US" sz="1200" b="1" i="0" u="none" strike="noStrike" cap="none" normalizeH="0" baseline="0">
                <a:ln>
                  <a:noFill/>
                </a:ln>
                <a:effectLst/>
              </a:rPr>
              <a:t>Compile Flexfields</a:t>
            </a:r>
            <a:r>
              <a:rPr kumimoji="0" lang="en-US" altLang="en-US" sz="1200" b="0" i="0" u="none" strike="noStrike" cap="none" normalizeH="0" baseline="0">
                <a:ln>
                  <a:noFill/>
                </a:ln>
                <a:effectLst/>
              </a:rPr>
              <a:t> to apply changes.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Test It Out:</a:t>
            </a:r>
            <a:r>
              <a:rPr kumimoji="0" lang="en-US" altLang="en-US" sz="1200" b="0" i="0" u="none" strike="noStrike" cap="none" normalizeH="0" baseline="0">
                <a:ln>
                  <a:noFill/>
                </a:ln>
                <a:effectLst/>
              </a:rPr>
              <a:t> Check if it shows up when you create or update a job.</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Document:</a:t>
            </a:r>
            <a:r>
              <a:rPr kumimoji="0" lang="en-US" altLang="en-US" sz="1200" b="0" i="0" u="none" strike="noStrike" cap="none" normalizeH="0" baseline="0">
                <a:ln>
                  <a:noFill/>
                </a:ln>
                <a:effectLst/>
              </a:rPr>
              <a:t> Write down what you did and train users if needed.</a:t>
            </a:r>
          </a:p>
        </p:txBody>
      </p:sp>
      <p:pic>
        <p:nvPicPr>
          <p:cNvPr id="6" name="Content Placeholder 5" descr="A screenshot of a computer">
            <a:extLst>
              <a:ext uri="{FF2B5EF4-FFF2-40B4-BE49-F238E27FC236}">
                <a16:creationId xmlns:a16="http://schemas.microsoft.com/office/drawing/2014/main" xmlns="" id="{28B1D3A1-886B-26FB-6167-8F6CC0F211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333" y="843533"/>
            <a:ext cx="5617207" cy="5280175"/>
          </a:xfrm>
          <a:prstGeom prst="rect">
            <a:avLst/>
          </a:prstGeom>
        </p:spPr>
      </p:pic>
    </p:spTree>
    <p:extLst>
      <p:ext uri="{BB962C8B-B14F-4D97-AF65-F5344CB8AC3E}">
        <p14:creationId xmlns:p14="http://schemas.microsoft.com/office/powerpoint/2010/main" val="6947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279AC83-F01F-4D71-ED5A-0F7AB19F911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Job</a:t>
            </a:r>
          </a:p>
        </p:txBody>
      </p:sp>
      <p:sp>
        <p:nvSpPr>
          <p:cNvPr id="19" name="Rectangle 18">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xmlns="" id="{F70AA999-675A-CD98-04A7-6905C59F5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214425"/>
            <a:ext cx="6408836" cy="4277898"/>
          </a:xfrm>
          <a:prstGeom prst="rect">
            <a:avLst/>
          </a:prstGeom>
        </p:spPr>
      </p:pic>
    </p:spTree>
    <p:extLst>
      <p:ext uri="{BB962C8B-B14F-4D97-AF65-F5344CB8AC3E}">
        <p14:creationId xmlns:p14="http://schemas.microsoft.com/office/powerpoint/2010/main" val="214762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xmlns="" id="{5C9B446A-6343-4E56-90BA-061E4DDF0F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xmlns="" id="{3EC72A1B-03D3-499C-B4BF-AC68EEC22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xmlns="" id="{216322C2-3CF0-4D33-BF90-3F384CF6D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D7C2243-5940-BF9E-ECA5-9A19D7BF04E5}"/>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People Group </a:t>
            </a:r>
            <a:r>
              <a:rPr lang="en-US" sz="2800" err="1">
                <a:solidFill>
                  <a:schemeClr val="accent6">
                    <a:lumMod val="75000"/>
                  </a:schemeClr>
                </a:solidFill>
              </a:rPr>
              <a:t>Flexfield</a:t>
            </a:r>
            <a:endParaRPr lang="en-US" sz="2800">
              <a:solidFill>
                <a:schemeClr val="accent6">
                  <a:lumMod val="75000"/>
                </a:schemeClr>
              </a:solidFill>
            </a:endParaRPr>
          </a:p>
        </p:txBody>
      </p:sp>
      <p:sp>
        <p:nvSpPr>
          <p:cNvPr id="24" name="Rectangle 23">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xmlns="" id="{112FDA44-2B40-8828-CAC2-3DF5CE844D2E}"/>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Log In.</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Go to:</a:t>
            </a:r>
            <a:r>
              <a:rPr kumimoji="0" lang="en-US" altLang="en-US" sz="1400" b="0" i="0" u="none" strike="noStrike" cap="none" normalizeH="0" baseline="0">
                <a:ln>
                  <a:noFill/>
                </a:ln>
                <a:effectLst/>
              </a:rPr>
              <a:t/>
            </a:r>
            <a:br>
              <a:rPr kumimoji="0" lang="en-US" altLang="en-US" sz="1400" b="0" i="0" u="none" strike="noStrike" cap="none" normalizeH="0" baseline="0">
                <a:ln>
                  <a:noFill/>
                </a:ln>
                <a:effectLst/>
              </a:rPr>
            </a:br>
            <a:r>
              <a:rPr kumimoji="0" lang="en-US" altLang="en-US" sz="1400" b="1" i="0" u="none" strike="noStrike" cap="none" normalizeH="0" baseline="0">
                <a:ln>
                  <a:noFill/>
                </a:ln>
                <a:effectLst/>
              </a:rPr>
              <a:t>System Administrator</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Flexfield</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Key</a:t>
            </a:r>
            <a:r>
              <a:rPr kumimoji="0" lang="en-US" altLang="en-US" sz="1400" b="0" i="0" u="none" strike="noStrike" cap="none" normalizeH="0" baseline="0">
                <a:ln>
                  <a:noFill/>
                </a:ln>
                <a:effectLst/>
              </a:rPr>
              <a:t> (or </a:t>
            </a:r>
            <a:r>
              <a:rPr kumimoji="0" lang="en-US" altLang="en-US" sz="1400" b="1" i="0" u="none" strike="noStrike" cap="none" normalizeH="0" baseline="0">
                <a:ln>
                  <a:noFill/>
                </a:ln>
                <a:effectLst/>
              </a:rPr>
              <a:t>Descriptive</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Select People Group Flexfield.</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Click on Segments.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Click New to Add Segment:</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Enter </a:t>
            </a:r>
            <a:r>
              <a:rPr kumimoji="0" lang="en-US" altLang="en-US" sz="1400" b="1" i="0" u="none" strike="noStrike" cap="none" normalizeH="0" baseline="0">
                <a:ln>
                  <a:noFill/>
                </a:ln>
                <a:effectLst/>
              </a:rPr>
              <a:t>Name</a:t>
            </a:r>
            <a:r>
              <a:rPr kumimoji="0" lang="en-US" altLang="en-US" sz="1400" b="0" i="0" u="none" strike="noStrike" cap="none" normalizeH="0" baseline="0">
                <a:ln>
                  <a:noFill/>
                </a:ln>
                <a:effectLst/>
              </a:rPr>
              <a:t> and other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Save Changes.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Compile Flexfields.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Test It Out.</a:t>
            </a:r>
            <a:endParaRPr kumimoji="0" lang="en-US" altLang="en-US" sz="1400" b="0" i="0" u="none" strike="noStrike" cap="none" normalizeH="0" baseline="0">
              <a:ln>
                <a:noFill/>
              </a:ln>
              <a:effectLst/>
            </a:endParaRPr>
          </a:p>
        </p:txBody>
      </p:sp>
      <p:pic>
        <p:nvPicPr>
          <p:cNvPr id="7" name="Content Placeholder 6" descr="A screenshot of a computer&#10;&#10;Description automatically generated">
            <a:extLst>
              <a:ext uri="{FF2B5EF4-FFF2-40B4-BE49-F238E27FC236}">
                <a16:creationId xmlns:a16="http://schemas.microsoft.com/office/drawing/2014/main" xmlns="" id="{1D8500B6-DB48-A442-4D84-022CFAE94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182075"/>
            <a:ext cx="6921940" cy="4603090"/>
          </a:xfrm>
          <a:prstGeom prst="rect">
            <a:avLst/>
          </a:prstGeom>
        </p:spPr>
      </p:pic>
    </p:spTree>
    <p:extLst>
      <p:ext uri="{BB962C8B-B14F-4D97-AF65-F5344CB8AC3E}">
        <p14:creationId xmlns:p14="http://schemas.microsoft.com/office/powerpoint/2010/main" val="308872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77E9F556-C7F3-A759-5D00-A63E3978969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People Group </a:t>
            </a:r>
            <a:r>
              <a:rPr lang="en-US" sz="4800" err="1">
                <a:solidFill>
                  <a:schemeClr val="accent6">
                    <a:lumMod val="75000"/>
                  </a:schemeClr>
                </a:solidFill>
              </a:rPr>
              <a:t>Flexfield</a:t>
            </a:r>
            <a:r>
              <a:rPr lang="en-US" sz="4800">
                <a:solidFill>
                  <a:schemeClr val="accent6">
                    <a:lumMod val="75000"/>
                  </a:schemeClr>
                </a:solidFill>
              </a:rPr>
              <a:t> </a:t>
            </a:r>
          </a:p>
        </p:txBody>
      </p:sp>
      <p:sp>
        <p:nvSpPr>
          <p:cNvPr id="19" name="Rectangle 18">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xmlns="" id="{623D0792-10E5-79F1-938F-40CA54DD7957}"/>
              </a:ext>
            </a:extLst>
          </p:cNvPr>
          <p:cNvPicPr>
            <a:picLocks noGrp="1" noChangeAspect="1"/>
          </p:cNvPicPr>
          <p:nvPr>
            <p:ph idx="1"/>
          </p:nvPr>
        </p:nvPicPr>
        <p:blipFill>
          <a:blip r:embed="rId2"/>
          <a:stretch>
            <a:fillRect/>
          </a:stretch>
        </p:blipFill>
        <p:spPr>
          <a:xfrm>
            <a:off x="5414356" y="717740"/>
            <a:ext cx="6408836" cy="5271268"/>
          </a:xfrm>
          <a:prstGeom prst="rect">
            <a:avLst/>
          </a:prstGeom>
        </p:spPr>
      </p:pic>
    </p:spTree>
    <p:extLst>
      <p:ext uri="{BB962C8B-B14F-4D97-AF65-F5344CB8AC3E}">
        <p14:creationId xmlns:p14="http://schemas.microsoft.com/office/powerpoint/2010/main" val="21826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xmlns="" id="{5C9B446A-6343-4E56-90BA-061E4DDF0F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xmlns="" id="{3EC72A1B-03D3-499C-B4BF-AC68EEC22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xmlns="" id="{216322C2-3CF0-4D33-BF90-3F384CF6D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83C04D83-4D29-1750-E496-4B15F83AA6B3}"/>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Position Flexfield</a:t>
            </a:r>
          </a:p>
        </p:txBody>
      </p:sp>
      <p:sp>
        <p:nvSpPr>
          <p:cNvPr id="24" name="Rectangle 23">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xmlns="" id="{088B622D-685C-7389-6373-EB3FE07C53AC}"/>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Go to:</a:t>
            </a:r>
            <a:r>
              <a:rPr kumimoji="0" lang="en-US" altLang="en-US" sz="1600" b="0" i="0" u="none" strike="noStrike" cap="none" normalizeH="0" baseline="0">
                <a:ln>
                  <a:noFill/>
                </a:ln>
                <a:effectLst/>
              </a:rPr>
              <a:t/>
            </a:r>
            <a:br>
              <a:rPr kumimoji="0" lang="en-US" altLang="en-US" sz="1600" b="0" i="0" u="none" strike="noStrike" cap="none" normalizeH="0" baseline="0">
                <a:ln>
                  <a:noFill/>
                </a:ln>
                <a:effectLst/>
              </a:rPr>
            </a:br>
            <a:r>
              <a:rPr kumimoji="0" lang="en-US" altLang="en-US" sz="1600" b="1" i="0" u="none" strike="noStrike" cap="none" normalizeH="0" baseline="0">
                <a:ln>
                  <a:noFill/>
                </a:ln>
                <a:effectLst/>
              </a:rPr>
              <a:t>System Administrator</a:t>
            </a:r>
            <a:r>
              <a:rPr kumimoji="0" lang="en-US" altLang="en-US" sz="1600" b="0" i="0" u="none" strike="noStrike" cap="none" normalizeH="0" baseline="0">
                <a:ln>
                  <a:noFill/>
                </a:ln>
                <a:effectLst/>
              </a:rPr>
              <a:t> &gt; </a:t>
            </a:r>
            <a:r>
              <a:rPr kumimoji="0" lang="en-US" altLang="en-US" sz="1600" b="1" i="0" u="none" strike="noStrike" cap="none" normalizeH="0" baseline="0">
                <a:ln>
                  <a:noFill/>
                </a:ln>
                <a:effectLst/>
              </a:rPr>
              <a:t>Flexfield</a:t>
            </a:r>
            <a:r>
              <a:rPr kumimoji="0" lang="en-US" altLang="en-US" sz="1600" b="0" i="0" u="none" strike="noStrike" cap="none" normalizeH="0" baseline="0">
                <a:ln>
                  <a:noFill/>
                </a:ln>
                <a:effectLst/>
              </a:rPr>
              <a:t> &gt; </a:t>
            </a:r>
            <a:r>
              <a:rPr kumimoji="0" lang="en-US" altLang="en-US" sz="1600" b="1" i="0" u="none" strike="noStrike" cap="none" normalizeH="0" baseline="0">
                <a:ln>
                  <a:noFill/>
                </a:ln>
                <a:effectLst/>
              </a:rPr>
              <a:t>Key</a:t>
            </a:r>
            <a:r>
              <a:rPr kumimoji="0" lang="en-US" altLang="en-US" sz="1600" b="0" i="0" u="none" strike="noStrike" cap="none" normalizeH="0" baseline="0">
                <a:ln>
                  <a:noFill/>
                </a:ln>
                <a:effectLst/>
              </a:rPr>
              <a:t> (or </a:t>
            </a:r>
            <a:r>
              <a:rPr kumimoji="0" lang="en-US" altLang="en-US" sz="1600" b="1" i="0" u="none" strike="noStrike" cap="none" normalizeH="0" baseline="0">
                <a:ln>
                  <a:noFill/>
                </a:ln>
                <a:effectLst/>
              </a:rPr>
              <a:t>Descriptive</a:t>
            </a:r>
            <a:r>
              <a:rPr kumimoji="0" lang="en-US" altLang="en-US" sz="16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Select Position Flexfield.</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Click on Segments.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Click New to Add Segment:</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rPr>
              <a:t>Enter </a:t>
            </a:r>
            <a:r>
              <a:rPr kumimoji="0" lang="en-US" altLang="en-US" sz="1600" b="1" i="0" u="none" strike="noStrike" cap="none" normalizeH="0" baseline="0">
                <a:ln>
                  <a:noFill/>
                </a:ln>
                <a:effectLst/>
              </a:rPr>
              <a:t>Name</a:t>
            </a:r>
            <a:r>
              <a:rPr kumimoji="0" lang="en-US" altLang="en-US" sz="1600" b="0" i="0" u="none" strike="noStrike" cap="none" normalizeH="0" baseline="0">
                <a:ln>
                  <a:noFill/>
                </a:ln>
                <a:effectLst/>
              </a:rPr>
              <a:t> and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Save Changes.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Compile Flexfields.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Check a Position to Test.</a:t>
            </a:r>
            <a:endParaRPr kumimoji="0" lang="en-US" altLang="en-US" sz="1600" b="0" i="0" u="none" strike="noStrike" cap="none" normalizeH="0" baseline="0">
              <a:ln>
                <a:noFill/>
              </a:ln>
              <a:effectLst/>
            </a:endParaRPr>
          </a:p>
        </p:txBody>
      </p:sp>
      <p:pic>
        <p:nvPicPr>
          <p:cNvPr id="7" name="Content Placeholder 6" descr="A screenshot of a computer&#10;&#10;Description automatically generated">
            <a:extLst>
              <a:ext uri="{FF2B5EF4-FFF2-40B4-BE49-F238E27FC236}">
                <a16:creationId xmlns:a16="http://schemas.microsoft.com/office/drawing/2014/main" xmlns="" id="{92215960-E36B-A9F8-B50D-842FEB8FA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424343"/>
            <a:ext cx="6921940" cy="4118554"/>
          </a:xfrm>
          <a:prstGeom prst="rect">
            <a:avLst/>
          </a:prstGeom>
        </p:spPr>
      </p:pic>
    </p:spTree>
    <p:extLst>
      <p:ext uri="{BB962C8B-B14F-4D97-AF65-F5344CB8AC3E}">
        <p14:creationId xmlns:p14="http://schemas.microsoft.com/office/powerpoint/2010/main" val="290922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10C07-D19A-3E3E-7A3B-4EB8AB23D497}"/>
              </a:ext>
            </a:extLst>
          </p:cNvPr>
          <p:cNvSpPr>
            <a:spLocks noGrp="1"/>
          </p:cNvSpPr>
          <p:nvPr>
            <p:ph type="title"/>
          </p:nvPr>
        </p:nvSpPr>
        <p:spPr/>
        <p:txBody>
          <a:bodyPr/>
          <a:lstStyle/>
          <a:p>
            <a:r>
              <a:rPr lang="en-US">
                <a:solidFill>
                  <a:schemeClr val="accent6">
                    <a:lumMod val="75000"/>
                  </a:schemeClr>
                </a:solidFill>
              </a:rPr>
              <a:t>Position </a:t>
            </a:r>
            <a:r>
              <a:rPr lang="en-US" err="1">
                <a:solidFill>
                  <a:schemeClr val="accent6">
                    <a:lumMod val="75000"/>
                  </a:schemeClr>
                </a:solidFill>
              </a:rPr>
              <a:t>Flexfield</a:t>
            </a:r>
            <a:r>
              <a:rPr lang="en-US">
                <a:solidFill>
                  <a:schemeClr val="accent6">
                    <a:lumMod val="75000"/>
                  </a:schemeClr>
                </a:solidFill>
              </a:rPr>
              <a:t> </a:t>
            </a:r>
          </a:p>
        </p:txBody>
      </p:sp>
      <p:pic>
        <p:nvPicPr>
          <p:cNvPr id="7" name="Content Placeholder 6">
            <a:extLst>
              <a:ext uri="{FF2B5EF4-FFF2-40B4-BE49-F238E27FC236}">
                <a16:creationId xmlns:a16="http://schemas.microsoft.com/office/drawing/2014/main" xmlns="" id="{40725B0D-3A14-BAB0-A2DE-D7AC07402745}"/>
              </a:ext>
            </a:extLst>
          </p:cNvPr>
          <p:cNvPicPr>
            <a:picLocks noGrp="1" noChangeAspect="1"/>
          </p:cNvPicPr>
          <p:nvPr>
            <p:ph sz="half" idx="2"/>
          </p:nvPr>
        </p:nvPicPr>
        <p:blipFill>
          <a:blip r:embed="rId2"/>
          <a:stretch>
            <a:fillRect/>
          </a:stretch>
        </p:blipFill>
        <p:spPr>
          <a:xfrm>
            <a:off x="1340961" y="2104103"/>
            <a:ext cx="5256484" cy="4385187"/>
          </a:xfrm>
          <a:prstGeom prst="rect">
            <a:avLst/>
          </a:prstGeom>
        </p:spPr>
      </p:pic>
      <p:pic>
        <p:nvPicPr>
          <p:cNvPr id="8" name="Content Placeholder 7">
            <a:extLst>
              <a:ext uri="{FF2B5EF4-FFF2-40B4-BE49-F238E27FC236}">
                <a16:creationId xmlns:a16="http://schemas.microsoft.com/office/drawing/2014/main" xmlns="" id="{8DD9EA4A-9085-39EE-E091-3E388AF4818E}"/>
              </a:ext>
            </a:extLst>
          </p:cNvPr>
          <p:cNvPicPr>
            <a:picLocks noGrp="1" noChangeAspect="1"/>
          </p:cNvPicPr>
          <p:nvPr>
            <p:ph sz="quarter" idx="4"/>
          </p:nvPr>
        </p:nvPicPr>
        <p:blipFill>
          <a:blip r:embed="rId3"/>
          <a:stretch>
            <a:fillRect/>
          </a:stretch>
        </p:blipFill>
        <p:spPr>
          <a:xfrm>
            <a:off x="7266598" y="2104103"/>
            <a:ext cx="4017098" cy="4385187"/>
          </a:xfrm>
          <a:prstGeom prst="rect">
            <a:avLst/>
          </a:prstGeom>
        </p:spPr>
      </p:pic>
    </p:spTree>
    <p:extLst>
      <p:ext uri="{BB962C8B-B14F-4D97-AF65-F5344CB8AC3E}">
        <p14:creationId xmlns:p14="http://schemas.microsoft.com/office/powerpoint/2010/main" val="1521670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xmlns=""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xmlns=""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xmlns=""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4012D49-DBA9-8530-D06F-09F6C0805F14}"/>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a:solidFill>
                  <a:schemeClr val="accent6">
                    <a:lumMod val="75000"/>
                  </a:schemeClr>
                </a:solidFill>
              </a:rPr>
              <a:t>Business Group Info</a:t>
            </a:r>
          </a:p>
        </p:txBody>
      </p:sp>
      <p:sp>
        <p:nvSpPr>
          <p:cNvPr id="43" name="Rectangle 42">
            <a:extLst>
              <a:ext uri="{FF2B5EF4-FFF2-40B4-BE49-F238E27FC236}">
                <a16:creationId xmlns:a16="http://schemas.microsoft.com/office/drawing/2014/main" xmlns=""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xmlns="" id="{5ADDA807-2847-3EB3-140F-71ED01C3EBEF}"/>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Go to:</a:t>
            </a:r>
            <a:r>
              <a:rPr kumimoji="0" lang="en-US" altLang="en-US" sz="1700" b="0" i="0" u="none" strike="noStrike" cap="none" normalizeH="0" baseline="0">
                <a:ln>
                  <a:noFill/>
                </a:ln>
                <a:effectLst/>
              </a:rPr>
              <a:t/>
            </a:r>
            <a:br>
              <a:rPr kumimoji="0" lang="en-US" altLang="en-US" sz="1700" b="0" i="0" u="none" strike="noStrike" cap="none" normalizeH="0" baseline="0">
                <a:ln>
                  <a:noFill/>
                </a:ln>
                <a:effectLst/>
              </a:rPr>
            </a:br>
            <a:r>
              <a:rPr kumimoji="0" lang="en-US" altLang="en-US" sz="1700" b="1" i="0" u="none" strike="noStrike" cap="none" normalizeH="0" baseline="0">
                <a:ln>
                  <a:noFill/>
                </a:ln>
                <a:effectLst/>
              </a:rPr>
              <a:t>HRMS Manager</a:t>
            </a:r>
            <a:r>
              <a:rPr kumimoji="0" lang="en-US" altLang="en-US" sz="1700" b="0" i="0" u="none" strike="noStrike" cap="none" normalizeH="0" baseline="0">
                <a:ln>
                  <a:noFill/>
                </a:ln>
                <a:effectLst/>
              </a:rPr>
              <a:t> &gt; </a:t>
            </a:r>
            <a:r>
              <a:rPr kumimoji="0" lang="en-US" altLang="en-US" sz="1700" b="1" i="0" u="none" strike="noStrike" cap="none" normalizeH="0" baseline="0">
                <a:ln>
                  <a:noFill/>
                </a:ln>
                <a:effectLst/>
              </a:rPr>
              <a:t>Workforce Structures</a:t>
            </a:r>
            <a:r>
              <a:rPr kumimoji="0" lang="en-US" altLang="en-US" sz="1700" b="0" i="0" u="none" strike="noStrike" cap="none" normalizeH="0" baseline="0">
                <a:ln>
                  <a:noFill/>
                </a:ln>
                <a:effectLst/>
              </a:rPr>
              <a:t> &gt; </a:t>
            </a:r>
            <a:r>
              <a:rPr kumimoji="0" lang="en-US" altLang="en-US" sz="1700" b="1" i="0" u="none" strike="noStrike" cap="none" normalizeH="0" baseline="0">
                <a:ln>
                  <a:noFill/>
                </a:ln>
                <a:effectLst/>
              </a:rPr>
              <a:t>Business Group</a:t>
            </a:r>
            <a:r>
              <a:rPr kumimoji="0" lang="en-US" altLang="en-US" sz="1700" b="0" i="0" u="none" strike="noStrike" cap="none" normalizeH="0" baseline="0">
                <a:ln>
                  <a:noFill/>
                </a:ln>
                <a:effectLst/>
              </a:rPr>
              <a:t>.</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Select a Business Group:</a:t>
            </a:r>
            <a:r>
              <a:rPr kumimoji="0" lang="en-US" altLang="en-US" sz="1700" b="0" i="0" u="none" strike="noStrike" cap="none" normalizeH="0" baseline="0">
                <a:ln>
                  <a:noFill/>
                </a:ln>
                <a:effectLst/>
              </a:rPr>
              <a:t/>
            </a:r>
            <a:br>
              <a:rPr kumimoji="0" lang="en-US" altLang="en-US" sz="1700" b="0" i="0" u="none" strike="noStrike" cap="none" normalizeH="0" baseline="0">
                <a:ln>
                  <a:noFill/>
                </a:ln>
                <a:effectLst/>
              </a:rPr>
            </a:br>
            <a:r>
              <a:rPr kumimoji="0" lang="en-US" altLang="en-US" sz="1700" b="0" i="0" u="none" strike="noStrike" cap="none" normalizeH="0" baseline="0">
                <a:ln>
                  <a:noFill/>
                </a:ln>
                <a:effectLst/>
              </a:rPr>
              <a:t>Click on the one you want to view.</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View Details:</a:t>
            </a:r>
            <a:r>
              <a:rPr kumimoji="0" lang="en-US" altLang="en-US" sz="1700" b="0" i="0" u="none" strike="noStrike" cap="none" normalizeH="0" baseline="0">
                <a:ln>
                  <a:noFill/>
                </a:ln>
                <a:effectLst/>
              </a:rPr>
              <a:t/>
            </a:r>
            <a:br>
              <a:rPr kumimoji="0" lang="en-US" altLang="en-US" sz="1700" b="0" i="0" u="none" strike="noStrike" cap="none" normalizeH="0" baseline="0">
                <a:ln>
                  <a:noFill/>
                </a:ln>
                <a:effectLst/>
              </a:rPr>
            </a:br>
            <a:r>
              <a:rPr kumimoji="0" lang="en-US" altLang="en-US" sz="1700" b="0" i="0" u="none" strike="noStrike" cap="none" normalizeH="0" baseline="0">
                <a:ln>
                  <a:noFill/>
                </a:ln>
                <a:effectLst/>
              </a:rPr>
              <a:t>Check the information displayed.</a:t>
            </a:r>
          </a:p>
        </p:txBody>
      </p:sp>
      <p:pic>
        <p:nvPicPr>
          <p:cNvPr id="7" name="Content Placeholder 6" descr="A screenshot of a computer&#10;&#10;Description automatically generated">
            <a:extLst>
              <a:ext uri="{FF2B5EF4-FFF2-40B4-BE49-F238E27FC236}">
                <a16:creationId xmlns:a16="http://schemas.microsoft.com/office/drawing/2014/main" xmlns="" id="{0BB6A54E-9C8D-6B75-212D-ECE243FA1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1184" y="1091199"/>
            <a:ext cx="6922008" cy="4776185"/>
          </a:xfrm>
          <a:prstGeom prst="rect">
            <a:avLst/>
          </a:prstGeom>
        </p:spPr>
      </p:pic>
    </p:spTree>
    <p:extLst>
      <p:ext uri="{BB962C8B-B14F-4D97-AF65-F5344CB8AC3E}">
        <p14:creationId xmlns:p14="http://schemas.microsoft.com/office/powerpoint/2010/main" val="281400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82A925-45BD-EE55-9C0A-CC5355491B5D}"/>
              </a:ext>
            </a:extLst>
          </p:cNvPr>
          <p:cNvSpPr>
            <a:spLocks noGrp="1"/>
          </p:cNvSpPr>
          <p:nvPr>
            <p:ph type="title"/>
          </p:nvPr>
        </p:nvSpPr>
        <p:spPr>
          <a:xfrm>
            <a:off x="868680" y="1362456"/>
            <a:ext cx="3099816" cy="325349"/>
          </a:xfrm>
        </p:spPr>
        <p:txBody>
          <a:bodyPr>
            <a:noAutofit/>
          </a:bodyPr>
          <a:lstStyle/>
          <a:p>
            <a:r>
              <a:rPr lang="en-US" sz="1800">
                <a:solidFill>
                  <a:schemeClr val="accent6">
                    <a:lumMod val="75000"/>
                  </a:schemeClr>
                </a:solidFill>
              </a:rPr>
              <a:t>Responsibilities</a:t>
            </a:r>
          </a:p>
        </p:txBody>
      </p:sp>
      <p:pic>
        <p:nvPicPr>
          <p:cNvPr id="7" name="Picture Placeholder 6" descr="A screenshot of a computer&#10;&#10;Description automatically generated">
            <a:extLst>
              <a:ext uri="{FF2B5EF4-FFF2-40B4-BE49-F238E27FC236}">
                <a16:creationId xmlns:a16="http://schemas.microsoft.com/office/drawing/2014/main" xmlns="" id="{DD508CA7-C3AD-9421-BD9F-B5211F57979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43" b="2743"/>
          <a:stretch>
            <a:fillRect/>
          </a:stretch>
        </p:blipFill>
        <p:spPr/>
      </p:pic>
      <p:sp>
        <p:nvSpPr>
          <p:cNvPr id="5" name="Rectangle 1">
            <a:extLst>
              <a:ext uri="{FF2B5EF4-FFF2-40B4-BE49-F238E27FC236}">
                <a16:creationId xmlns:a16="http://schemas.microsoft.com/office/drawing/2014/main" xmlns="" id="{47078673-4962-ECA4-0E80-0A5BE47F4B41}"/>
              </a:ext>
            </a:extLst>
          </p:cNvPr>
          <p:cNvSpPr>
            <a:spLocks noGrp="1" noChangeArrowheads="1"/>
          </p:cNvSpPr>
          <p:nvPr>
            <p:ph type="body" sz="half" idx="2"/>
          </p:nvPr>
        </p:nvSpPr>
        <p:spPr bwMode="auto">
          <a:xfrm>
            <a:off x="868363" y="1721653"/>
            <a:ext cx="325135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Responsibilities:</a:t>
            </a: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Navigate to </a:t>
            </a:r>
            <a:r>
              <a:rPr kumimoji="0" lang="en-US" altLang="en-US" sz="1800" b="1" i="0" u="none" strike="noStrike" cap="none" normalizeH="0" baseline="0">
                <a:ln>
                  <a:noFill/>
                </a:ln>
                <a:solidFill>
                  <a:schemeClr val="tx1"/>
                </a:solidFill>
                <a:effectLst/>
                <a:latin typeface="Arial" panose="020B0604020202020204" pitchFamily="34" charset="0"/>
              </a:rPr>
              <a:t>Security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Responsibility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Define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or Edit: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Create</a:t>
            </a:r>
            <a:r>
              <a:rPr kumimoji="0" lang="en-US" altLang="en-US" sz="1800" b="0" i="0" u="none" strike="noStrike" cap="none" normalizeH="0" baseline="0">
                <a:ln>
                  <a:noFill/>
                </a:ln>
                <a:solidFill>
                  <a:schemeClr val="tx1"/>
                </a:solidFill>
                <a:effectLst/>
                <a:latin typeface="Arial" panose="020B0604020202020204" pitchFamily="34" charset="0"/>
              </a:rPr>
              <a:t> for a new one or find an existing 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Fill in Name</a:t>
            </a:r>
            <a:r>
              <a:rPr kumimoji="0" lang="en-US" altLang="en-US" sz="1800" b="0" i="0" u="none" strike="noStrike" cap="none" normalizeH="0" baseline="0">
                <a:ln>
                  <a:noFill/>
                </a:ln>
                <a:solidFill>
                  <a:schemeClr val="tx1"/>
                </a:solidFill>
                <a:effectLst/>
                <a:latin typeface="Arial" panose="020B0604020202020204" pitchFamily="34" charset="0"/>
              </a:rPr>
              <a:t> and select the business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your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Assign to User:</a:t>
            </a: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Go to </a:t>
            </a:r>
            <a:r>
              <a:rPr kumimoji="0" lang="en-US" altLang="en-US" sz="1800" b="1" i="0" u="none" strike="noStrike" cap="none" normalizeH="0" baseline="0">
                <a:ln>
                  <a:noFill/>
                </a:ln>
                <a:solidFill>
                  <a:schemeClr val="tx1"/>
                </a:solidFill>
                <a:effectLst/>
                <a:latin typeface="Arial" panose="020B0604020202020204" pitchFamily="34" charset="0"/>
              </a:rPr>
              <a:t>Security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User</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Define</a:t>
            </a:r>
            <a:r>
              <a:rPr kumimoji="0" lang="en-US" altLang="en-US" sz="1800" b="0" i="0" u="none" strike="noStrike" cap="none" normalizeH="0" baseline="0">
                <a:ln>
                  <a:noFill/>
                </a:ln>
                <a:solidFill>
                  <a:schemeClr val="tx1"/>
                </a:solidFill>
                <a:effectLst/>
                <a:latin typeface="Arial" panose="020B0604020202020204" pitchFamily="34" charset="0"/>
              </a:rPr>
              <a:t> and add it to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Check:</a:t>
            </a:r>
            <a:r>
              <a:rPr kumimoji="0" lang="en-US" altLang="en-US" sz="1800" b="0" i="0" u="none" strike="noStrike" cap="none" normalizeH="0" baseline="0">
                <a:ln>
                  <a:noFill/>
                </a:ln>
                <a:solidFill>
                  <a:schemeClr val="tx1"/>
                </a:solidFill>
                <a:effectLst/>
                <a:latin typeface="Arial" panose="020B0604020202020204" pitchFamily="34" charset="0"/>
              </a:rPr>
              <a:t> Have the user log in to confirm.</a:t>
            </a:r>
          </a:p>
        </p:txBody>
      </p:sp>
    </p:spTree>
    <p:extLst>
      <p:ext uri="{BB962C8B-B14F-4D97-AF65-F5344CB8AC3E}">
        <p14:creationId xmlns:p14="http://schemas.microsoft.com/office/powerpoint/2010/main" val="30688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8380AD67-C5CA-4918-B4BB-C359BB03EE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EBF22B5-94B1-5A29-D404-3A168A4B1D76}"/>
              </a:ext>
            </a:extLst>
          </p:cNvPr>
          <p:cNvSpPr>
            <a:spLocks noGrp="1"/>
          </p:cNvSpPr>
          <p:nvPr>
            <p:ph type="title"/>
          </p:nvPr>
        </p:nvSpPr>
        <p:spPr>
          <a:xfrm>
            <a:off x="5080216" y="1076324"/>
            <a:ext cx="6272784" cy="1535051"/>
          </a:xfrm>
        </p:spPr>
        <p:txBody>
          <a:bodyPr anchor="b">
            <a:normAutofit/>
          </a:bodyPr>
          <a:lstStyle/>
          <a:p>
            <a:r>
              <a:rPr lang="en-US" sz="3300" b="0" cap="all">
                <a:solidFill>
                  <a:schemeClr val="accent6">
                    <a:lumMod val="75000"/>
                  </a:schemeClr>
                </a:solidFill>
                <a:latin typeface="Century Gothic"/>
              </a:rPr>
              <a:t>the problem Of traditional manual methods </a:t>
            </a:r>
            <a:endParaRPr lang="en-US" sz="3300">
              <a:solidFill>
                <a:schemeClr val="accent6">
                  <a:lumMod val="75000"/>
                </a:schemeClr>
              </a:solidFill>
            </a:endParaRPr>
          </a:p>
        </p:txBody>
      </p:sp>
      <p:pic>
        <p:nvPicPr>
          <p:cNvPr id="7" name="Picture 6" descr="Electronics protoboard">
            <a:extLst>
              <a:ext uri="{FF2B5EF4-FFF2-40B4-BE49-F238E27FC236}">
                <a16:creationId xmlns:a16="http://schemas.microsoft.com/office/drawing/2014/main" xmlns="" id="{097E10F5-94EF-3833-41E5-B4926699620E}"/>
              </a:ext>
            </a:extLst>
          </p:cNvPr>
          <p:cNvPicPr>
            <a:picLocks noChangeAspect="1"/>
          </p:cNvPicPr>
          <p:nvPr/>
        </p:nvPicPr>
        <p:blipFill>
          <a:blip r:embed="rId3"/>
          <a:srcRect l="11072" r="45076" b="-1"/>
          <a:stretch/>
        </p:blipFill>
        <p:spPr>
          <a:xfrm>
            <a:off x="20" y="10"/>
            <a:ext cx="4505305" cy="6857990"/>
          </a:xfrm>
          <a:prstGeom prst="rect">
            <a:avLst/>
          </a:prstGeom>
        </p:spPr>
      </p:pic>
      <p:sp>
        <p:nvSpPr>
          <p:cNvPr id="8" name="!!accent">
            <a:extLst>
              <a:ext uri="{FF2B5EF4-FFF2-40B4-BE49-F238E27FC236}">
                <a16:creationId xmlns:a16="http://schemas.microsoft.com/office/drawing/2014/main" xmlns="" id="{EABAD4DA-87BA-4F70-9EF0-45C6BCF17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915128D9-2797-47FA-B6FE-EC24E6B84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146FBF5B-843E-040D-107D-56A4410E6A5A}"/>
              </a:ext>
            </a:extLst>
          </p:cNvPr>
          <p:cNvSpPr>
            <a:spLocks noGrp="1"/>
          </p:cNvSpPr>
          <p:nvPr>
            <p:ph idx="1"/>
          </p:nvPr>
        </p:nvSpPr>
        <p:spPr>
          <a:xfrm>
            <a:off x="5080216" y="3351276"/>
            <a:ext cx="6272784" cy="2825686"/>
          </a:xfrm>
        </p:spPr>
        <p:txBody>
          <a:bodyPr vert="horz" lIns="91440" tIns="45720" rIns="91440" bIns="45720" rtlCol="0">
            <a:normAutofit/>
          </a:bodyPr>
          <a:lstStyle/>
          <a:p>
            <a:pPr>
              <a:lnSpc>
                <a:spcPct val="100000"/>
              </a:lnSpc>
            </a:pPr>
            <a:r>
              <a:rPr lang="en" sz="1400">
                <a:ea typeface="+mn-lt"/>
                <a:cs typeface="+mn-lt"/>
              </a:rPr>
              <a:t>The current HR system at the Egyptian Electricity Holding Company is outdated, with limited integration between different HR functions. This results in inefficient processes, inaccurate data, and difficulties in generating comprehensive reports. The current system also lacks advanced features such as automated workflow and real-time data analysis, leading to delays in decision making and increased operational costs. </a:t>
            </a:r>
            <a:endParaRPr lang="en-US" sz="1400">
              <a:ea typeface="+mn-lt"/>
              <a:cs typeface="+mn-lt"/>
            </a:endParaRPr>
          </a:p>
          <a:p>
            <a:pPr>
              <a:lnSpc>
                <a:spcPct val="100000"/>
              </a:lnSpc>
            </a:pPr>
            <a:r>
              <a:rPr lang="en" sz="1400">
                <a:ea typeface="+mn-lt"/>
                <a:cs typeface="+mn-lt"/>
              </a:rPr>
              <a:t>Current Challenges: The current HR system at the Egyptian Gas Company is fragmented, leading to inefficiency and data inconsistency. </a:t>
            </a:r>
            <a:endParaRPr lang="en-US" sz="1400">
              <a:ea typeface="+mn-lt"/>
              <a:cs typeface="+mn-lt"/>
            </a:endParaRPr>
          </a:p>
          <a:p>
            <a:pPr>
              <a:lnSpc>
                <a:spcPct val="100000"/>
              </a:lnSpc>
            </a:pPr>
            <a:r>
              <a:rPr lang="en" sz="1400">
                <a:ea typeface="+mn-lt"/>
                <a:cs typeface="+mn-lt"/>
              </a:rPr>
              <a:t>Manual processes are prevalent, leading to errors and delays in HR functions such as payroll and attendance tracking. </a:t>
            </a:r>
            <a:endParaRPr lang="en-US" sz="1400"/>
          </a:p>
        </p:txBody>
      </p:sp>
    </p:spTree>
    <p:extLst>
      <p:ext uri="{BB962C8B-B14F-4D97-AF65-F5344CB8AC3E}">
        <p14:creationId xmlns:p14="http://schemas.microsoft.com/office/powerpoint/2010/main" val="855576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94A684C-7749-6431-EEDF-0A84E7A89EF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Human Resources Employees at EEHC  </a:t>
            </a:r>
          </a:p>
        </p:txBody>
      </p:sp>
      <p:sp>
        <p:nvSpPr>
          <p:cNvPr id="34" name="Rectangle 33">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xmlns=""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13907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6DB21-4309-FCCD-5C23-FF8E4CEFF984}"/>
              </a:ext>
            </a:extLst>
          </p:cNvPr>
          <p:cNvSpPr>
            <a:spLocks noGrp="1"/>
          </p:cNvSpPr>
          <p:nvPr>
            <p:ph type="title"/>
          </p:nvPr>
        </p:nvSpPr>
        <p:spPr/>
        <p:txBody>
          <a:bodyPr/>
          <a:lstStyle/>
          <a:p>
            <a:r>
              <a:rPr lang="en-US">
                <a:solidFill>
                  <a:schemeClr val="accent6">
                    <a:lumMod val="75000"/>
                  </a:schemeClr>
                </a:solidFill>
              </a:rPr>
              <a:t>Human Resources </a:t>
            </a:r>
          </a:p>
        </p:txBody>
      </p:sp>
      <p:pic>
        <p:nvPicPr>
          <p:cNvPr id="6" name="Content Placeholder 5" descr="A screenshot of a computer&#10;&#10;Description automatically generated">
            <a:extLst>
              <a:ext uri="{FF2B5EF4-FFF2-40B4-BE49-F238E27FC236}">
                <a16:creationId xmlns:a16="http://schemas.microsoft.com/office/drawing/2014/main" xmlns="" id="{AC4F6DAF-BB4C-39F4-E6DF-7C851D0159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38580"/>
            <a:ext cx="4937125" cy="2373128"/>
          </a:xfrm>
        </p:spPr>
      </p:pic>
      <p:pic>
        <p:nvPicPr>
          <p:cNvPr id="8" name="Content Placeholder 7" descr="A screenshot of a job application">
            <a:extLst>
              <a:ext uri="{FF2B5EF4-FFF2-40B4-BE49-F238E27FC236}">
                <a16:creationId xmlns:a16="http://schemas.microsoft.com/office/drawing/2014/main" xmlns="" id="{BE5CB1C6-F173-2BC6-64D2-4F1496C14D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738154"/>
            <a:ext cx="4938712" cy="3173979"/>
          </a:xfrm>
        </p:spPr>
      </p:pic>
    </p:spTree>
    <p:extLst>
      <p:ext uri="{BB962C8B-B14F-4D97-AF65-F5344CB8AC3E}">
        <p14:creationId xmlns:p14="http://schemas.microsoft.com/office/powerpoint/2010/main" val="300805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5D5C7-A791-F2F1-64BD-86F1B0646AC8}"/>
              </a:ext>
            </a:extLst>
          </p:cNvPr>
          <p:cNvSpPr>
            <a:spLocks noGrp="1"/>
          </p:cNvSpPr>
          <p:nvPr>
            <p:ph type="title"/>
          </p:nvPr>
        </p:nvSpPr>
        <p:spPr/>
        <p:txBody>
          <a:bodyPr/>
          <a:lstStyle/>
          <a:p>
            <a:r>
              <a:rPr lang="en-US">
                <a:solidFill>
                  <a:schemeClr val="accent6">
                    <a:lumMod val="75000"/>
                  </a:schemeClr>
                </a:solidFill>
              </a:rPr>
              <a:t>HR Senior Specialist </a:t>
            </a:r>
          </a:p>
        </p:txBody>
      </p:sp>
      <p:pic>
        <p:nvPicPr>
          <p:cNvPr id="8" name="Content Placeholder 7" descr="A screenshot of a computer&#10;&#10;Description automatically generated">
            <a:extLst>
              <a:ext uri="{FF2B5EF4-FFF2-40B4-BE49-F238E27FC236}">
                <a16:creationId xmlns:a16="http://schemas.microsoft.com/office/drawing/2014/main" xmlns="" id="{C5ED8399-FFEB-D316-BC90-45AF78E5A3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5238" y="3116055"/>
            <a:ext cx="4938712" cy="2418177"/>
          </a:xfrm>
        </p:spPr>
      </p:pic>
      <p:pic>
        <p:nvPicPr>
          <p:cNvPr id="14" name="Content Placeholder 13" descr="A screenshot of a computer&#10;&#10;Description automatically generated">
            <a:extLst>
              <a:ext uri="{FF2B5EF4-FFF2-40B4-BE49-F238E27FC236}">
                <a16:creationId xmlns:a16="http://schemas.microsoft.com/office/drawing/2014/main" xmlns="" id="{50273E8F-5A4F-538B-DEC8-2702F8EE6C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6013" y="2827977"/>
            <a:ext cx="4937125" cy="2994334"/>
          </a:xfrm>
        </p:spPr>
      </p:pic>
    </p:spTree>
    <p:extLst>
      <p:ext uri="{BB962C8B-B14F-4D97-AF65-F5344CB8AC3E}">
        <p14:creationId xmlns:p14="http://schemas.microsoft.com/office/powerpoint/2010/main" val="3092547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1B5A47-17D9-AACF-41CA-67AD41A51F73}"/>
              </a:ext>
            </a:extLst>
          </p:cNvPr>
          <p:cNvSpPr>
            <a:spLocks noGrp="1"/>
          </p:cNvSpPr>
          <p:nvPr>
            <p:ph type="title"/>
          </p:nvPr>
        </p:nvSpPr>
        <p:spPr/>
        <p:txBody>
          <a:bodyPr/>
          <a:lstStyle/>
          <a:p>
            <a:r>
              <a:rPr lang="en-US">
                <a:solidFill>
                  <a:schemeClr val="accent6">
                    <a:lumMod val="75000"/>
                  </a:schemeClr>
                </a:solidFill>
              </a:rPr>
              <a:t>HR Manager</a:t>
            </a:r>
          </a:p>
        </p:txBody>
      </p:sp>
      <p:pic>
        <p:nvPicPr>
          <p:cNvPr id="6" name="Content Placeholder 5" descr="A screenshot of a computer&#10;&#10;Description automatically generated">
            <a:extLst>
              <a:ext uri="{FF2B5EF4-FFF2-40B4-BE49-F238E27FC236}">
                <a16:creationId xmlns:a16="http://schemas.microsoft.com/office/drawing/2014/main" xmlns="" id="{622AA1CA-3965-3D8E-FE74-3C9A59B606D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24222"/>
            <a:ext cx="4937125" cy="2401844"/>
          </a:xfrm>
        </p:spPr>
      </p:pic>
      <p:pic>
        <p:nvPicPr>
          <p:cNvPr id="12" name="Content Placeholder 11" descr="A screenshot of a computer&#10;&#10;Description automatically generated">
            <a:extLst>
              <a:ext uri="{FF2B5EF4-FFF2-40B4-BE49-F238E27FC236}">
                <a16:creationId xmlns:a16="http://schemas.microsoft.com/office/drawing/2014/main" xmlns="" id="{5CA5C96B-85F2-E8D3-1F18-B5C6701336F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14083"/>
            <a:ext cx="4938712" cy="2822121"/>
          </a:xfrm>
        </p:spPr>
      </p:pic>
    </p:spTree>
    <p:extLst>
      <p:ext uri="{BB962C8B-B14F-4D97-AF65-F5344CB8AC3E}">
        <p14:creationId xmlns:p14="http://schemas.microsoft.com/office/powerpoint/2010/main" val="218724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D6998-4B47-4E78-F281-72B41EB780D0}"/>
              </a:ext>
            </a:extLst>
          </p:cNvPr>
          <p:cNvSpPr>
            <a:spLocks noGrp="1"/>
          </p:cNvSpPr>
          <p:nvPr>
            <p:ph type="title"/>
          </p:nvPr>
        </p:nvSpPr>
        <p:spPr/>
        <p:txBody>
          <a:bodyPr/>
          <a:lstStyle/>
          <a:p>
            <a:r>
              <a:rPr lang="en-US">
                <a:solidFill>
                  <a:schemeClr val="accent6">
                    <a:lumMod val="75000"/>
                  </a:schemeClr>
                </a:solidFill>
              </a:rPr>
              <a:t>CEO</a:t>
            </a:r>
          </a:p>
        </p:txBody>
      </p:sp>
      <p:pic>
        <p:nvPicPr>
          <p:cNvPr id="8" name="Content Placeholder 7" descr="A screenshot of a computer&#10;&#10;Description automatically generated">
            <a:extLst>
              <a:ext uri="{FF2B5EF4-FFF2-40B4-BE49-F238E27FC236}">
                <a16:creationId xmlns:a16="http://schemas.microsoft.com/office/drawing/2014/main" xmlns="" id="{9AC7C8EA-12D8-5393-1F6B-82127BBD183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03395" y="3149077"/>
            <a:ext cx="4938712" cy="2352069"/>
          </a:xfrm>
        </p:spPr>
      </p:pic>
      <p:pic>
        <p:nvPicPr>
          <p:cNvPr id="12" name="Content Placeholder 11" descr="A screenshot of a computer&#10;&#10;Description automatically generated">
            <a:extLst>
              <a:ext uri="{FF2B5EF4-FFF2-40B4-BE49-F238E27FC236}">
                <a16:creationId xmlns:a16="http://schemas.microsoft.com/office/drawing/2014/main" xmlns="" id="{8598FD92-E6E7-1C2C-D786-F0D6D7F815A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6013" y="2914990"/>
            <a:ext cx="4937125" cy="2820308"/>
          </a:xfrm>
        </p:spPr>
      </p:pic>
    </p:spTree>
    <p:extLst>
      <p:ext uri="{BB962C8B-B14F-4D97-AF65-F5344CB8AC3E}">
        <p14:creationId xmlns:p14="http://schemas.microsoft.com/office/powerpoint/2010/main" val="329871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A1510-2AC8-E510-989B-5E95E7E3C9A8}"/>
              </a:ext>
            </a:extLst>
          </p:cNvPr>
          <p:cNvSpPr>
            <a:spLocks noGrp="1"/>
          </p:cNvSpPr>
          <p:nvPr>
            <p:ph type="title"/>
          </p:nvPr>
        </p:nvSpPr>
        <p:spPr/>
        <p:txBody>
          <a:bodyPr/>
          <a:lstStyle/>
          <a:p>
            <a:r>
              <a:rPr lang="en-US">
                <a:solidFill>
                  <a:schemeClr val="accent6">
                    <a:lumMod val="75000"/>
                  </a:schemeClr>
                </a:solidFill>
              </a:rPr>
              <a:t>HR Specialist </a:t>
            </a:r>
          </a:p>
        </p:txBody>
      </p:sp>
      <p:pic>
        <p:nvPicPr>
          <p:cNvPr id="6" name="Content Placeholder 5" descr="A screenshot of a computer&#10;&#10;Description automatically generated">
            <a:extLst>
              <a:ext uri="{FF2B5EF4-FFF2-40B4-BE49-F238E27FC236}">
                <a16:creationId xmlns:a16="http://schemas.microsoft.com/office/drawing/2014/main" xmlns="" id="{2CEFBBA7-0202-47F8-F58D-2A22FF809C6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898937"/>
            <a:ext cx="4937125" cy="2852414"/>
          </a:xfrm>
        </p:spPr>
      </p:pic>
      <p:pic>
        <p:nvPicPr>
          <p:cNvPr id="8" name="Content Placeholder 7" descr="A screenshot of a computer&#10;&#10;Description automatically generated">
            <a:extLst>
              <a:ext uri="{FF2B5EF4-FFF2-40B4-BE49-F238E27FC236}">
                <a16:creationId xmlns:a16="http://schemas.microsoft.com/office/drawing/2014/main" xmlns="" id="{B667844F-5565-5657-7A1D-EDDAA4EC5D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3172358"/>
            <a:ext cx="4938712" cy="2305572"/>
          </a:xfrm>
        </p:spPr>
      </p:pic>
    </p:spTree>
    <p:extLst>
      <p:ext uri="{BB962C8B-B14F-4D97-AF65-F5344CB8AC3E}">
        <p14:creationId xmlns:p14="http://schemas.microsoft.com/office/powerpoint/2010/main" val="415456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867285-F67F-85C6-B06B-3AEB25D5B6E6}"/>
              </a:ext>
            </a:extLst>
          </p:cNvPr>
          <p:cNvSpPr>
            <a:spLocks noGrp="1"/>
          </p:cNvSpPr>
          <p:nvPr>
            <p:ph type="title"/>
          </p:nvPr>
        </p:nvSpPr>
        <p:spPr/>
        <p:txBody>
          <a:bodyPr/>
          <a:lstStyle/>
          <a:p>
            <a:r>
              <a:rPr lang="en-US">
                <a:solidFill>
                  <a:schemeClr val="accent6">
                    <a:lumMod val="75000"/>
                  </a:schemeClr>
                </a:solidFill>
              </a:rPr>
              <a:t>HR Supervisor </a:t>
            </a:r>
          </a:p>
        </p:txBody>
      </p:sp>
      <p:pic>
        <p:nvPicPr>
          <p:cNvPr id="6" name="Content Placeholder 5" descr="A screenshot of a computer&#10;&#10;Description automatically generated">
            <a:extLst>
              <a:ext uri="{FF2B5EF4-FFF2-40B4-BE49-F238E27FC236}">
                <a16:creationId xmlns:a16="http://schemas.microsoft.com/office/drawing/2014/main" xmlns="" id="{DFC2858B-C9F4-28D1-2656-771CF90A34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76903"/>
            <a:ext cx="4937125" cy="2296482"/>
          </a:xfrm>
        </p:spPr>
      </p:pic>
      <p:pic>
        <p:nvPicPr>
          <p:cNvPr id="8" name="Content Placeholder 7" descr="A screenshot of a computer&#10;&#10;Description automatically generated">
            <a:extLst>
              <a:ext uri="{FF2B5EF4-FFF2-40B4-BE49-F238E27FC236}">
                <a16:creationId xmlns:a16="http://schemas.microsoft.com/office/drawing/2014/main" xmlns="" id="{09CD0102-7BCE-FDF3-A048-E62F02F7E8D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19948"/>
            <a:ext cx="4938712" cy="2810392"/>
          </a:xfrm>
        </p:spPr>
      </p:pic>
    </p:spTree>
    <p:extLst>
      <p:ext uri="{BB962C8B-B14F-4D97-AF65-F5344CB8AC3E}">
        <p14:creationId xmlns:p14="http://schemas.microsoft.com/office/powerpoint/2010/main" val="242324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Freeform: Shape 62">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Freeform: Shape 64">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CD23459-C016-4D43-83AF-427E099C67B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Accounting Employees at EEHC </a:t>
            </a:r>
          </a:p>
        </p:txBody>
      </p:sp>
      <p:sp>
        <p:nvSpPr>
          <p:cNvPr id="67" name="Rectangle 6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Group">
            <a:extLst>
              <a:ext uri="{FF2B5EF4-FFF2-40B4-BE49-F238E27FC236}">
                <a16:creationId xmlns:a16="http://schemas.microsoft.com/office/drawing/2014/main" xmlns="" id="{1AB6BBB1-B6A0-3239-3D14-4B09E483B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11313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4BE5E7-E32E-F55C-E73B-8F9A50808A54}"/>
              </a:ext>
            </a:extLst>
          </p:cNvPr>
          <p:cNvSpPr>
            <a:spLocks noGrp="1"/>
          </p:cNvSpPr>
          <p:nvPr>
            <p:ph type="title"/>
          </p:nvPr>
        </p:nvSpPr>
        <p:spPr/>
        <p:txBody>
          <a:bodyPr/>
          <a:lstStyle/>
          <a:p>
            <a:r>
              <a:rPr lang="en-US">
                <a:solidFill>
                  <a:schemeClr val="accent6">
                    <a:lumMod val="75000"/>
                  </a:schemeClr>
                </a:solidFill>
              </a:rPr>
              <a:t>Accounting Specialist / Section Head</a:t>
            </a:r>
          </a:p>
        </p:txBody>
      </p:sp>
      <p:pic>
        <p:nvPicPr>
          <p:cNvPr id="6" name="Content Placeholder 5" descr="A screenshot of a computer&#10;&#10;Description automatically generated">
            <a:extLst>
              <a:ext uri="{FF2B5EF4-FFF2-40B4-BE49-F238E27FC236}">
                <a16:creationId xmlns:a16="http://schemas.microsoft.com/office/drawing/2014/main" xmlns="" id="{9D0D7938-53D3-DA14-8B4F-78C236EB3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880365"/>
            <a:ext cx="4937125" cy="2889557"/>
          </a:xfrm>
        </p:spPr>
      </p:pic>
      <p:pic>
        <p:nvPicPr>
          <p:cNvPr id="8" name="Content Placeholder 7" descr="A screenshot of a computer&#10;&#10;Description automatically generated">
            <a:extLst>
              <a:ext uri="{FF2B5EF4-FFF2-40B4-BE49-F238E27FC236}">
                <a16:creationId xmlns:a16="http://schemas.microsoft.com/office/drawing/2014/main" xmlns="" id="{C2F59A93-CE7B-88C8-EFBA-8BF5F8653E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66378"/>
            <a:ext cx="4938712" cy="2717532"/>
          </a:xfrm>
        </p:spPr>
      </p:pic>
    </p:spTree>
    <p:extLst>
      <p:ext uri="{BB962C8B-B14F-4D97-AF65-F5344CB8AC3E}">
        <p14:creationId xmlns:p14="http://schemas.microsoft.com/office/powerpoint/2010/main" val="384155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DAE6B0-6834-7B02-8618-5137CB71FCBD}"/>
              </a:ext>
            </a:extLst>
          </p:cNvPr>
          <p:cNvSpPr>
            <a:spLocks noGrp="1"/>
          </p:cNvSpPr>
          <p:nvPr>
            <p:ph type="title"/>
          </p:nvPr>
        </p:nvSpPr>
        <p:spPr/>
        <p:txBody>
          <a:bodyPr/>
          <a:lstStyle/>
          <a:p>
            <a:r>
              <a:rPr lang="en-US">
                <a:solidFill>
                  <a:schemeClr val="accent6">
                    <a:lumMod val="75000"/>
                  </a:schemeClr>
                </a:solidFill>
              </a:rPr>
              <a:t>Accounting Supervisor </a:t>
            </a:r>
          </a:p>
        </p:txBody>
      </p:sp>
      <p:pic>
        <p:nvPicPr>
          <p:cNvPr id="5" name="Content Placeholder 4" descr="A screenshot of a computer&#10;&#10;Description automatically generated">
            <a:extLst>
              <a:ext uri="{FF2B5EF4-FFF2-40B4-BE49-F238E27FC236}">
                <a16:creationId xmlns:a16="http://schemas.microsoft.com/office/drawing/2014/main" xmlns="" id="{908C62B0-1425-1C00-797E-6382F12BB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4144" y="2478088"/>
            <a:ext cx="6491675" cy="3694112"/>
          </a:xfrm>
        </p:spPr>
      </p:pic>
    </p:spTree>
    <p:extLst>
      <p:ext uri="{BB962C8B-B14F-4D97-AF65-F5344CB8AC3E}">
        <p14:creationId xmlns:p14="http://schemas.microsoft.com/office/powerpoint/2010/main" val="185800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9F27744B-47AB-4459-8C2F-1D5EE63A3E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xmlns="" id="{D470A7CF-4E0E-399A-2C94-22F7F35C70B5}"/>
              </a:ext>
            </a:extLst>
          </p:cNvPr>
          <p:cNvPicPr>
            <a:picLocks noChangeAspect="1"/>
          </p:cNvPicPr>
          <p:nvPr/>
        </p:nvPicPr>
        <p:blipFill>
          <a:blip r:embed="rId2"/>
          <a:srcRect l="5484" r="38207"/>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xmlns="" id="{7D266DCC-5218-4AE0-B964-6FC2EA3BD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973DE4F1-1583-4AE3-9696-9659D27C5F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0F70D338-DBCE-CF8E-F3B6-F26690559F33}"/>
              </a:ext>
            </a:extLst>
          </p:cNvPr>
          <p:cNvSpPr>
            <a:spLocks noGrp="1"/>
          </p:cNvSpPr>
          <p:nvPr>
            <p:ph type="title"/>
          </p:nvPr>
        </p:nvSpPr>
        <p:spPr>
          <a:xfrm>
            <a:off x="7255564" y="914400"/>
            <a:ext cx="4485861" cy="1106556"/>
          </a:xfrm>
        </p:spPr>
        <p:txBody>
          <a:bodyPr anchor="b">
            <a:normAutofit/>
          </a:bodyPr>
          <a:lstStyle/>
          <a:p>
            <a:r>
              <a:rPr lang="en" sz="2700" b="0">
                <a:solidFill>
                  <a:schemeClr val="accent6">
                    <a:lumMod val="75000"/>
                  </a:schemeClr>
                </a:solidFill>
                <a:ea typeface="+mj-lt"/>
                <a:cs typeface="+mj-lt"/>
              </a:rPr>
              <a:t>Automating The Human Resources Work System</a:t>
            </a:r>
            <a:endParaRPr lang="en-US" sz="2700">
              <a:solidFill>
                <a:schemeClr val="accent6">
                  <a:lumMod val="75000"/>
                </a:schemeClr>
              </a:solidFill>
            </a:endParaRPr>
          </a:p>
        </p:txBody>
      </p:sp>
      <p:sp>
        <p:nvSpPr>
          <p:cNvPr id="15" name="Rectangle 14">
            <a:extLst>
              <a:ext uri="{FF2B5EF4-FFF2-40B4-BE49-F238E27FC236}">
                <a16:creationId xmlns:a16="http://schemas.microsoft.com/office/drawing/2014/main" xmlns="" id="{D6297641-8B9F-4767-9606-8A11313227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FD3C8959-A2A1-469E-8619-82F077E33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04495" y="218239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6BDC25F3-FC82-FCFE-93B6-EFE664C207FB}"/>
              </a:ext>
            </a:extLst>
          </p:cNvPr>
          <p:cNvSpPr>
            <a:spLocks noGrp="1"/>
          </p:cNvSpPr>
          <p:nvPr>
            <p:ph idx="1"/>
          </p:nvPr>
        </p:nvSpPr>
        <p:spPr>
          <a:xfrm>
            <a:off x="7255563" y="2440100"/>
            <a:ext cx="4485861" cy="3834804"/>
          </a:xfrm>
        </p:spPr>
        <p:txBody>
          <a:bodyPr vert="horz" lIns="91440" tIns="45720" rIns="91440" bIns="45720" rtlCol="0" anchor="t">
            <a:normAutofit/>
          </a:bodyPr>
          <a:lstStyle/>
          <a:p>
            <a:r>
              <a:rPr lang="en" sz="1700">
                <a:ea typeface="+mn-lt"/>
                <a:cs typeface="+mn-lt"/>
              </a:rPr>
              <a:t>Enhancing the HR management system of the Egyptian Electricity Holding Company by implementing an Oracle-based solution. This project aims to streamline HR processes, improve data accuracy, and provide better insights for decision making. </a:t>
            </a:r>
            <a:endParaRPr lang="en-US" sz="1700"/>
          </a:p>
        </p:txBody>
      </p:sp>
    </p:spTree>
    <p:extLst>
      <p:ext uri="{BB962C8B-B14F-4D97-AF65-F5344CB8AC3E}">
        <p14:creationId xmlns:p14="http://schemas.microsoft.com/office/powerpoint/2010/main" val="403814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84BF5393-F634-C3D6-408F-08F60A883D3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solidFill>
                  <a:schemeClr val="accent6">
                    <a:lumMod val="75000"/>
                  </a:schemeClr>
                </a:solidFill>
              </a:rPr>
              <a:t>Research and Development Employees at EEHC</a:t>
            </a:r>
          </a:p>
        </p:txBody>
      </p:sp>
      <p:sp>
        <p:nvSpPr>
          <p:cNvPr id="48" name="Rectangle 47">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xmlns="" id="{1CBC4B85-1F9F-9024-B09D-CD2E655389E5}"/>
              </a:ext>
            </a:extLst>
          </p:cNvPr>
          <p:cNvPicPr>
            <a:picLocks noChangeAspect="1"/>
          </p:cNvPicPr>
          <p:nvPr/>
        </p:nvPicPr>
        <p:blipFill>
          <a:blip r:embed="rId2"/>
          <a:srcRect t="2972" r="1" b="3385"/>
          <a:stretch/>
        </p:blipFill>
        <p:spPr>
          <a:xfrm>
            <a:off x="5705944" y="625684"/>
            <a:ext cx="5825660" cy="5455380"/>
          </a:xfrm>
          <a:prstGeom prst="rect">
            <a:avLst/>
          </a:prstGeom>
        </p:spPr>
      </p:pic>
    </p:spTree>
    <p:extLst>
      <p:ext uri="{BB962C8B-B14F-4D97-AF65-F5344CB8AC3E}">
        <p14:creationId xmlns:p14="http://schemas.microsoft.com/office/powerpoint/2010/main" val="31571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436C8E-C81B-015A-5D50-495F3AB53842}"/>
              </a:ext>
            </a:extLst>
          </p:cNvPr>
          <p:cNvSpPr>
            <a:spLocks noGrp="1"/>
          </p:cNvSpPr>
          <p:nvPr>
            <p:ph type="title"/>
          </p:nvPr>
        </p:nvSpPr>
        <p:spPr/>
        <p:txBody>
          <a:bodyPr/>
          <a:lstStyle/>
          <a:p>
            <a:r>
              <a:rPr lang="en-US">
                <a:solidFill>
                  <a:schemeClr val="accent6">
                    <a:lumMod val="75000"/>
                  </a:schemeClr>
                </a:solidFill>
              </a:rPr>
              <a:t>Research and Development Manager</a:t>
            </a:r>
          </a:p>
        </p:txBody>
      </p:sp>
      <p:pic>
        <p:nvPicPr>
          <p:cNvPr id="6" name="Content Placeholder 5" descr="A screenshot of a computer&#10;&#10;Description automatically generated">
            <a:extLst>
              <a:ext uri="{FF2B5EF4-FFF2-40B4-BE49-F238E27FC236}">
                <a16:creationId xmlns:a16="http://schemas.microsoft.com/office/drawing/2014/main" xmlns="" id="{3CB333CB-3615-CD10-148C-530A4EB01F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xmlns="" id="{172CED9A-9AB5-38F3-39E8-8FB5FABD28E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3567692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7E8843-759A-18FC-2D78-13B6247E79A7}"/>
              </a:ext>
            </a:extLst>
          </p:cNvPr>
          <p:cNvSpPr>
            <a:spLocks noGrp="1"/>
          </p:cNvSpPr>
          <p:nvPr>
            <p:ph type="title"/>
          </p:nvPr>
        </p:nvSpPr>
        <p:spPr/>
        <p:txBody>
          <a:bodyPr/>
          <a:lstStyle/>
          <a:p>
            <a:r>
              <a:rPr lang="en-US">
                <a:solidFill>
                  <a:schemeClr val="accent6">
                    <a:lumMod val="75000"/>
                  </a:schemeClr>
                </a:solidFill>
              </a:rPr>
              <a:t>Research and Development Manager 2</a:t>
            </a:r>
          </a:p>
        </p:txBody>
      </p:sp>
      <p:pic>
        <p:nvPicPr>
          <p:cNvPr id="6" name="Content Placeholder 5" descr="A screenshot of a computer&#10;&#10;Description automatically generated">
            <a:extLst>
              <a:ext uri="{FF2B5EF4-FFF2-40B4-BE49-F238E27FC236}">
                <a16:creationId xmlns:a16="http://schemas.microsoft.com/office/drawing/2014/main" xmlns="" id="{D76B0532-E998-4A0C-CCC4-ADCDA8FF21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xmlns="" id="{8F8FBFE0-95FC-97C7-E3B5-190AE14C63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1431797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E4A945-59D9-9CF7-3F6B-9AB98F6A5C7D}"/>
              </a:ext>
            </a:extLst>
          </p:cNvPr>
          <p:cNvSpPr>
            <a:spLocks noGrp="1"/>
          </p:cNvSpPr>
          <p:nvPr>
            <p:ph type="title"/>
          </p:nvPr>
        </p:nvSpPr>
        <p:spPr/>
        <p:txBody>
          <a:bodyPr/>
          <a:lstStyle/>
          <a:p>
            <a:r>
              <a:rPr lang="en-US">
                <a:solidFill>
                  <a:schemeClr val="accent6">
                    <a:lumMod val="75000"/>
                  </a:schemeClr>
                </a:solidFill>
              </a:rPr>
              <a:t>Research and Development Manager 3</a:t>
            </a:r>
          </a:p>
        </p:txBody>
      </p:sp>
      <p:pic>
        <p:nvPicPr>
          <p:cNvPr id="6" name="Content Placeholder 5" descr="A screenshot of a computer&#10;&#10;Description automatically generated">
            <a:extLst>
              <a:ext uri="{FF2B5EF4-FFF2-40B4-BE49-F238E27FC236}">
                <a16:creationId xmlns:a16="http://schemas.microsoft.com/office/drawing/2014/main" xmlns="" id="{E2A04AF0-BB26-C3AA-3B7F-38D08B8D85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xmlns="" id="{E5D98380-D5BA-3E5F-8519-DDCB68243D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2340641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800A4-47D2-648B-9840-D1AF0BDDF2E7}"/>
              </a:ext>
            </a:extLst>
          </p:cNvPr>
          <p:cNvSpPr>
            <a:spLocks noGrp="1"/>
          </p:cNvSpPr>
          <p:nvPr>
            <p:ph type="title"/>
          </p:nvPr>
        </p:nvSpPr>
        <p:spPr/>
        <p:txBody>
          <a:bodyPr/>
          <a:lstStyle/>
          <a:p>
            <a:r>
              <a:rPr lang="en-US">
                <a:solidFill>
                  <a:schemeClr val="accent6">
                    <a:lumMod val="75000"/>
                  </a:schemeClr>
                </a:solidFill>
              </a:rPr>
              <a:t>Research and Development Leader</a:t>
            </a:r>
          </a:p>
        </p:txBody>
      </p:sp>
      <p:pic>
        <p:nvPicPr>
          <p:cNvPr id="6" name="Content Placeholder 5" descr="A screenshot of a computer&#10;&#10;Description automatically generated">
            <a:extLst>
              <a:ext uri="{FF2B5EF4-FFF2-40B4-BE49-F238E27FC236}">
                <a16:creationId xmlns:a16="http://schemas.microsoft.com/office/drawing/2014/main" xmlns="" id="{257D411B-C257-5641-E306-EB6F27BF0B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xmlns="" id="{DC72FB10-C941-21CB-C471-F32FAED72B9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2186884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91ED8-DA8F-64B2-624F-CDFC85682980}"/>
              </a:ext>
            </a:extLst>
          </p:cNvPr>
          <p:cNvSpPr>
            <a:spLocks noGrp="1"/>
          </p:cNvSpPr>
          <p:nvPr>
            <p:ph type="title"/>
          </p:nvPr>
        </p:nvSpPr>
        <p:spPr/>
        <p:txBody>
          <a:bodyPr/>
          <a:lstStyle/>
          <a:p>
            <a:r>
              <a:rPr lang="en-US">
                <a:solidFill>
                  <a:schemeClr val="accent6">
                    <a:lumMod val="75000"/>
                  </a:schemeClr>
                </a:solidFill>
              </a:rPr>
              <a:t>Research and Development Specialist </a:t>
            </a:r>
          </a:p>
        </p:txBody>
      </p:sp>
      <p:pic>
        <p:nvPicPr>
          <p:cNvPr id="6" name="Content Placeholder 5" descr="A screenshot of a computer&#10;&#10;Description automatically generated">
            <a:extLst>
              <a:ext uri="{FF2B5EF4-FFF2-40B4-BE49-F238E27FC236}">
                <a16:creationId xmlns:a16="http://schemas.microsoft.com/office/drawing/2014/main" xmlns="" id="{EDE7ABCD-6CD0-3A11-60EA-7BBAB9D440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xmlns="" id="{D10ABD3B-4BAC-173B-54F6-E497894D70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4210563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94A684C-7749-6431-EEDF-0A84E7A89EFE}"/>
              </a:ext>
            </a:extLst>
          </p:cNvPr>
          <p:cNvSpPr>
            <a:spLocks noGrp="1"/>
          </p:cNvSpPr>
          <p:nvPr>
            <p:ph type="title"/>
          </p:nvPr>
        </p:nvSpPr>
        <p:spPr>
          <a:xfrm>
            <a:off x="462763" y="1604148"/>
            <a:ext cx="4023360" cy="2398474"/>
          </a:xfrm>
        </p:spPr>
        <p:txBody>
          <a:bodyPr vert="horz" lIns="91440" tIns="45720" rIns="91440" bIns="45720" rtlCol="0" anchor="b">
            <a:normAutofit fontScale="90000"/>
          </a:bodyPr>
          <a:lstStyle/>
          <a:p>
            <a:r>
              <a:rPr lang="en-US" sz="4800">
                <a:solidFill>
                  <a:schemeClr val="accent6">
                    <a:lumMod val="75000"/>
                  </a:schemeClr>
                </a:solidFill>
              </a:rPr>
              <a:t>Customer Services Employees at EEHC</a:t>
            </a:r>
          </a:p>
        </p:txBody>
      </p:sp>
      <p:sp>
        <p:nvSpPr>
          <p:cNvPr id="18" name="Rectangle 17">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xmlns=""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65637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6617C-3085-3058-8262-40BE88CF0D86}"/>
              </a:ext>
            </a:extLst>
          </p:cNvPr>
          <p:cNvSpPr>
            <a:spLocks noGrp="1"/>
          </p:cNvSpPr>
          <p:nvPr>
            <p:ph type="title"/>
          </p:nvPr>
        </p:nvSpPr>
        <p:spPr/>
        <p:txBody>
          <a:bodyPr/>
          <a:lstStyle/>
          <a:p>
            <a:r>
              <a:rPr lang="en-US">
                <a:solidFill>
                  <a:schemeClr val="accent6">
                    <a:lumMod val="75000"/>
                  </a:schemeClr>
                </a:solidFill>
              </a:rPr>
              <a:t>Customer Services Specialist </a:t>
            </a:r>
          </a:p>
        </p:txBody>
      </p:sp>
      <p:pic>
        <p:nvPicPr>
          <p:cNvPr id="6" name="Content Placeholder 5" descr="A screenshot of a computer">
            <a:extLst>
              <a:ext uri="{FF2B5EF4-FFF2-40B4-BE49-F238E27FC236}">
                <a16:creationId xmlns:a16="http://schemas.microsoft.com/office/drawing/2014/main" xmlns="" id="{8BC6D49E-01E1-AB38-762E-2F974885D1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478024"/>
            <a:ext cx="4937125" cy="3694175"/>
          </a:xfrm>
        </p:spPr>
      </p:pic>
      <p:pic>
        <p:nvPicPr>
          <p:cNvPr id="8" name="Content Placeholder 7" descr="A screenshot of a computer&#10;&#10;Description automatically generated">
            <a:extLst>
              <a:ext uri="{FF2B5EF4-FFF2-40B4-BE49-F238E27FC236}">
                <a16:creationId xmlns:a16="http://schemas.microsoft.com/office/drawing/2014/main" xmlns="" id="{352F62EB-AECB-C6F3-395A-9881DD639A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478025"/>
            <a:ext cx="4938712" cy="3694174"/>
          </a:xfrm>
        </p:spPr>
      </p:pic>
    </p:spTree>
    <p:extLst>
      <p:ext uri="{BB962C8B-B14F-4D97-AF65-F5344CB8AC3E}">
        <p14:creationId xmlns:p14="http://schemas.microsoft.com/office/powerpoint/2010/main" val="3583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2A0C22-262C-5F0A-9E4A-B3BDE8EF9C08}"/>
              </a:ext>
            </a:extLst>
          </p:cNvPr>
          <p:cNvSpPr>
            <a:spLocks noGrp="1"/>
          </p:cNvSpPr>
          <p:nvPr>
            <p:ph type="title"/>
          </p:nvPr>
        </p:nvSpPr>
        <p:spPr/>
        <p:txBody>
          <a:bodyPr/>
          <a:lstStyle/>
          <a:p>
            <a:r>
              <a:rPr lang="en-US">
                <a:solidFill>
                  <a:schemeClr val="accent6">
                    <a:lumMod val="75000"/>
                  </a:schemeClr>
                </a:solidFill>
              </a:rPr>
              <a:t>Customer Service Supervisor</a:t>
            </a:r>
          </a:p>
        </p:txBody>
      </p:sp>
      <p:pic>
        <p:nvPicPr>
          <p:cNvPr id="5" name="Content Placeholder 4" descr="A screenshot of a computer&#10;&#10;Description automatically generated">
            <a:extLst>
              <a:ext uri="{FF2B5EF4-FFF2-40B4-BE49-F238E27FC236}">
                <a16:creationId xmlns:a16="http://schemas.microsoft.com/office/drawing/2014/main" xmlns="" id="{392970C7-2327-033A-065B-F2657A312B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4723" y="2478088"/>
            <a:ext cx="6570516" cy="3694112"/>
          </a:xfrm>
        </p:spPr>
      </p:pic>
    </p:spTree>
    <p:extLst>
      <p:ext uri="{BB962C8B-B14F-4D97-AF65-F5344CB8AC3E}">
        <p14:creationId xmlns:p14="http://schemas.microsoft.com/office/powerpoint/2010/main" val="2864060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CEA6EA-6CBB-8752-4A85-E12BF9BBBE20}"/>
              </a:ext>
            </a:extLst>
          </p:cNvPr>
          <p:cNvSpPr>
            <a:spLocks noGrp="1"/>
          </p:cNvSpPr>
          <p:nvPr>
            <p:ph type="title"/>
          </p:nvPr>
        </p:nvSpPr>
        <p:spPr/>
        <p:txBody>
          <a:bodyPr/>
          <a:lstStyle/>
          <a:p>
            <a:r>
              <a:rPr lang="en-US">
                <a:solidFill>
                  <a:schemeClr val="accent6">
                    <a:lumMod val="75000"/>
                  </a:schemeClr>
                </a:solidFill>
              </a:rPr>
              <a:t>Customer Service Manager</a:t>
            </a:r>
          </a:p>
        </p:txBody>
      </p:sp>
      <p:pic>
        <p:nvPicPr>
          <p:cNvPr id="5" name="Content Placeholder 4" descr="A screenshot of a computer&#10;&#10;Description automatically generated">
            <a:extLst>
              <a:ext uri="{FF2B5EF4-FFF2-40B4-BE49-F238E27FC236}">
                <a16:creationId xmlns:a16="http://schemas.microsoft.com/office/drawing/2014/main" xmlns="" id="{3541E19D-F31D-EC72-DB6D-CA27979A7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77887"/>
            <a:ext cx="8527774" cy="4532243"/>
          </a:xfrm>
        </p:spPr>
      </p:pic>
    </p:spTree>
    <p:extLst>
      <p:ext uri="{BB962C8B-B14F-4D97-AF65-F5344CB8AC3E}">
        <p14:creationId xmlns:p14="http://schemas.microsoft.com/office/powerpoint/2010/main" val="11281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7301F447-EEF7-48F5-AF73-7566EE7F64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0094C17-CE42-54A3-7162-6D6B922089CE}"/>
              </a:ext>
            </a:extLst>
          </p:cNvPr>
          <p:cNvSpPr>
            <a:spLocks noGrp="1"/>
          </p:cNvSpPr>
          <p:nvPr>
            <p:ph type="title"/>
          </p:nvPr>
        </p:nvSpPr>
        <p:spPr>
          <a:xfrm>
            <a:off x="838200" y="253871"/>
            <a:ext cx="10509504" cy="1076914"/>
          </a:xfrm>
        </p:spPr>
        <p:txBody>
          <a:bodyPr anchor="ctr">
            <a:normAutofit/>
          </a:bodyPr>
          <a:lstStyle/>
          <a:p>
            <a:r>
              <a:rPr lang="en" sz="3100" b="0">
                <a:solidFill>
                  <a:schemeClr val="accent6">
                    <a:lumMod val="75000"/>
                  </a:schemeClr>
                </a:solidFill>
                <a:ea typeface="+mj-lt"/>
                <a:cs typeface="+mj-lt"/>
              </a:rPr>
              <a:t>Our project is based on automating the human resources work system in large companies through:</a:t>
            </a:r>
            <a:endParaRPr lang="en-US" sz="3100">
              <a:solidFill>
                <a:schemeClr val="accent6">
                  <a:lumMod val="75000"/>
                </a:schemeClr>
              </a:solidFill>
            </a:endParaRPr>
          </a:p>
        </p:txBody>
      </p:sp>
      <p:sp>
        <p:nvSpPr>
          <p:cNvPr id="7" name="Rectangle 6">
            <a:extLst>
              <a:ext uri="{FF2B5EF4-FFF2-40B4-BE49-F238E27FC236}">
                <a16:creationId xmlns:a16="http://schemas.microsoft.com/office/drawing/2014/main" xmlns="" id="{F7117410-A2A4-4085-9ADC-46744551DB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99F74EB5-E547-4FB4-95F5-BCC788F3C4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xmlns="" id="{967B5287-3250-6005-02C3-89F1F27EE7E9}"/>
              </a:ext>
            </a:extLst>
          </p:cNvPr>
          <p:cNvGraphicFramePr>
            <a:graphicFrameLocks noGrp="1"/>
          </p:cNvGraphicFramePr>
          <p:nvPr>
            <p:ph idx="1"/>
            <p:extLst>
              <p:ext uri="{D42A27DB-BD31-4B8C-83A1-F6EECF244321}">
                <p14:modId xmlns:p14="http://schemas.microsoft.com/office/powerpoint/2010/main" val="2511003090"/>
              </p:ext>
            </p:extLst>
          </p:nvPr>
        </p:nvGraphicFramePr>
        <p:xfrm>
          <a:off x="910074" y="1470754"/>
          <a:ext cx="10506456" cy="522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4511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14" name="Freeform: Shape 13">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94A684C-7749-6431-EEDF-0A84E7A89EFE}"/>
              </a:ext>
            </a:extLst>
          </p:cNvPr>
          <p:cNvSpPr>
            <a:spLocks noGrp="1"/>
          </p:cNvSpPr>
          <p:nvPr>
            <p:ph type="title"/>
          </p:nvPr>
        </p:nvSpPr>
        <p:spPr>
          <a:xfrm>
            <a:off x="462763" y="1604148"/>
            <a:ext cx="4023360" cy="2398474"/>
          </a:xfrm>
        </p:spPr>
        <p:txBody>
          <a:bodyPr vert="horz" lIns="91440" tIns="45720" rIns="91440" bIns="45720" rtlCol="0" anchor="b">
            <a:normAutofit/>
          </a:bodyPr>
          <a:lstStyle/>
          <a:p>
            <a:r>
              <a:rPr lang="en-US" sz="4800">
                <a:solidFill>
                  <a:schemeClr val="accent6">
                    <a:lumMod val="75000"/>
                  </a:schemeClr>
                </a:solidFill>
              </a:rPr>
              <a:t>IT</a:t>
            </a:r>
            <a:br>
              <a:rPr lang="en-US" sz="4800">
                <a:solidFill>
                  <a:schemeClr val="accent6">
                    <a:lumMod val="75000"/>
                  </a:schemeClr>
                </a:solidFill>
              </a:rPr>
            </a:br>
            <a:r>
              <a:rPr lang="en-US" sz="4800">
                <a:solidFill>
                  <a:schemeClr val="accent6">
                    <a:lumMod val="75000"/>
                  </a:schemeClr>
                </a:solidFill>
              </a:rPr>
              <a:t>Employees at EEHC</a:t>
            </a:r>
          </a:p>
        </p:txBody>
      </p:sp>
      <p:sp>
        <p:nvSpPr>
          <p:cNvPr id="18" name="Rectangle 17">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xmlns=""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132857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C6FDB9-412F-73D0-CF14-CAC9A8C655F0}"/>
              </a:ext>
            </a:extLst>
          </p:cNvPr>
          <p:cNvSpPr>
            <a:spLocks noGrp="1"/>
          </p:cNvSpPr>
          <p:nvPr>
            <p:ph type="title"/>
          </p:nvPr>
        </p:nvSpPr>
        <p:spPr/>
        <p:txBody>
          <a:bodyPr/>
          <a:lstStyle/>
          <a:p>
            <a:r>
              <a:rPr lang="en-US">
                <a:solidFill>
                  <a:schemeClr val="accent6">
                    <a:lumMod val="75000"/>
                  </a:schemeClr>
                </a:solidFill>
              </a:rPr>
              <a:t>IT </a:t>
            </a:r>
          </a:p>
        </p:txBody>
      </p:sp>
      <p:pic>
        <p:nvPicPr>
          <p:cNvPr id="6" name="Content Placeholder 5" descr="A screenshot of a computer&#10;&#10;Description automatically generated">
            <a:extLst>
              <a:ext uri="{FF2B5EF4-FFF2-40B4-BE49-F238E27FC236}">
                <a16:creationId xmlns:a16="http://schemas.microsoft.com/office/drawing/2014/main" xmlns="" id="{1775EA58-C3C1-9611-BE04-A8376C87CA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156791"/>
            <a:ext cx="4937125" cy="4015409"/>
          </a:xfrm>
        </p:spPr>
      </p:pic>
      <p:sp>
        <p:nvSpPr>
          <p:cNvPr id="4" name="Content Placeholder 3">
            <a:extLst>
              <a:ext uri="{FF2B5EF4-FFF2-40B4-BE49-F238E27FC236}">
                <a16:creationId xmlns:a16="http://schemas.microsoft.com/office/drawing/2014/main" xmlns="" id="{617EF545-D2AA-3BC6-B257-352353FF02A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53208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xmlns="" id="{F94AA2BD-2E3F-4B1D-8127-5744B81153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4E1CB32-B4A3-2C7D-C17E-DC3F22CE9EC0}"/>
              </a:ext>
            </a:extLst>
          </p:cNvPr>
          <p:cNvSpPr>
            <a:spLocks noGrp="1"/>
          </p:cNvSpPr>
          <p:nvPr>
            <p:ph type="title"/>
          </p:nvPr>
        </p:nvSpPr>
        <p:spPr>
          <a:xfrm>
            <a:off x="406444" y="966029"/>
            <a:ext cx="4485861" cy="769764"/>
          </a:xfrm>
        </p:spPr>
        <p:txBody>
          <a:bodyPr vert="horz" lIns="91440" tIns="45720" rIns="91440" bIns="45720" rtlCol="0" anchor="b">
            <a:normAutofit/>
          </a:bodyPr>
          <a:lstStyle/>
          <a:p>
            <a:pPr>
              <a:lnSpc>
                <a:spcPct val="90000"/>
              </a:lnSpc>
            </a:pPr>
            <a:r>
              <a:rPr lang="en-US" sz="3200">
                <a:solidFill>
                  <a:schemeClr val="accent6">
                    <a:lumMod val="75000"/>
                  </a:schemeClr>
                </a:solidFill>
              </a:rPr>
              <a:t>Add Bank Details </a:t>
            </a:r>
          </a:p>
        </p:txBody>
      </p:sp>
      <p:sp>
        <p:nvSpPr>
          <p:cNvPr id="27" name="Rectangle 26">
            <a:extLst>
              <a:ext uri="{FF2B5EF4-FFF2-40B4-BE49-F238E27FC236}">
                <a16:creationId xmlns:a16="http://schemas.microsoft.com/office/drawing/2014/main" xmlns="" id="{4BD02261-2DC8-4AA8-9E16-7751AE8924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xmlns="" id="{3D752CF2-2291-40B5-B462-C17B174C10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xmlns="" id="{1AC8A708-5E42-073C-7FF1-56ACF39B8FF6}"/>
              </a:ext>
            </a:extLst>
          </p:cNvPr>
          <p:cNvPicPr>
            <a:picLocks noGrp="1" noChangeAspect="1"/>
          </p:cNvPicPr>
          <p:nvPr>
            <p:ph type="pic" idx="1"/>
          </p:nvPr>
        </p:nvPicPr>
        <p:blipFill>
          <a:blip r:embed="rId2"/>
          <a:srcRect t="438" r="-2" b="436"/>
          <a:stretch/>
        </p:blipFill>
        <p:spPr>
          <a:xfrm>
            <a:off x="5468536" y="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8" name="Rectangle 1">
            <a:extLst>
              <a:ext uri="{FF2B5EF4-FFF2-40B4-BE49-F238E27FC236}">
                <a16:creationId xmlns:a16="http://schemas.microsoft.com/office/drawing/2014/main" xmlns="" id="{0EE459A2-4526-617D-E4E8-0D5670080A21}"/>
              </a:ext>
            </a:extLst>
          </p:cNvPr>
          <p:cNvSpPr>
            <a:spLocks noGrp="1" noChangeArrowheads="1"/>
          </p:cNvSpPr>
          <p:nvPr>
            <p:ph type="body" sz="half" idx="2"/>
          </p:nvPr>
        </p:nvSpPr>
        <p:spPr bwMode="auto">
          <a:xfrm>
            <a:off x="406444" y="2656802"/>
            <a:ext cx="471144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Log In</a:t>
            </a:r>
            <a:r>
              <a:rPr kumimoji="0" lang="en-US" altLang="en-US" sz="1400" b="0" i="0" u="none" strike="noStrike" cap="none" normalizeH="0" baseline="0">
                <a:ln>
                  <a:noFill/>
                </a:ln>
                <a:solidFill>
                  <a:schemeClr val="tx1"/>
                </a:solidFill>
                <a:effectLst/>
                <a:latin typeface="Arial" panose="020B0604020202020204" pitchFamily="34" charset="0"/>
              </a:rPr>
              <a:t>: Open Oracle EBS and sign 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Go to Setup</a:t>
            </a:r>
            <a:r>
              <a:rPr kumimoji="0" lang="en-US" altLang="en-US" sz="1400" b="0" i="0" u="none" strike="noStrike" cap="none" normalizeH="0" baseline="0">
                <a:ln>
                  <a:noFill/>
                </a:ln>
                <a:solidFill>
                  <a:schemeClr val="tx1"/>
                </a:solidFill>
                <a:effectLst/>
                <a:latin typeface="Arial" panose="020B0604020202020204" pitchFamily="34" charset="0"/>
              </a:rPr>
              <a:t>: Click on </a:t>
            </a:r>
            <a:r>
              <a:rPr kumimoji="0" lang="en-US" altLang="en-US" sz="1400" b="1" i="0" u="none" strike="noStrike" cap="none" normalizeH="0" baseline="0">
                <a:ln>
                  <a:noFill/>
                </a:ln>
                <a:solidFill>
                  <a:schemeClr val="tx1"/>
                </a:solidFill>
                <a:effectLst/>
                <a:latin typeface="Arial" panose="020B0604020202020204" pitchFamily="34" charset="0"/>
              </a:rPr>
              <a:t>Setup</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a:ln>
                  <a:noFill/>
                </a:ln>
                <a:solidFill>
                  <a:schemeClr val="tx1"/>
                </a:solidFill>
                <a:effectLst/>
                <a:latin typeface="Arial" panose="020B0604020202020204" pitchFamily="34" charset="0"/>
              </a:rPr>
              <a:t>Financials</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err="1">
                <a:ln>
                  <a:noFill/>
                </a:ln>
                <a:solidFill>
                  <a:schemeClr val="tx1"/>
                </a:solidFill>
                <a:effectLst/>
                <a:latin typeface="Arial" panose="020B0604020202020204" pitchFamily="34" charset="0"/>
              </a:rPr>
              <a:t>Flexfields</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a:ln>
                  <a:noFill/>
                </a:ln>
                <a:solidFill>
                  <a:schemeClr val="tx1"/>
                </a:solidFill>
                <a:effectLst/>
                <a:latin typeface="Arial" panose="020B0604020202020204" pitchFamily="34" charset="0"/>
              </a:rPr>
              <a:t>Key</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Select Bank Accounts</a:t>
            </a:r>
            <a:r>
              <a:rPr kumimoji="0" lang="en-US" altLang="en-US" sz="1400" b="0" i="0" u="none" strike="noStrike" cap="none" normalizeH="0" baseline="0">
                <a:ln>
                  <a:noFill/>
                </a:ln>
                <a:solidFill>
                  <a:schemeClr val="tx1"/>
                </a:solidFill>
                <a:effectLst/>
                <a:latin typeface="Arial" panose="020B0604020202020204" pitchFamily="34" charset="0"/>
              </a:rPr>
              <a:t>: Find and choose </a:t>
            </a:r>
            <a:r>
              <a:rPr kumimoji="0" lang="en-US" altLang="en-US" sz="1400" b="1" i="0" u="none" strike="noStrike" cap="none" normalizeH="0" baseline="0">
                <a:ln>
                  <a:noFill/>
                </a:ln>
                <a:solidFill>
                  <a:schemeClr val="tx1"/>
                </a:solidFill>
                <a:effectLst/>
                <a:latin typeface="Arial" panose="020B0604020202020204" pitchFamily="34" charset="0"/>
              </a:rPr>
              <a:t>Bank Accounts</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Add Segments</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Add: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Bank Name</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Account Number</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Routing Number</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Account Type</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Set Basic Info</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For each segment, just name it and decide if it’s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Save Changes</a:t>
            </a:r>
            <a:r>
              <a:rPr kumimoji="0" lang="en-US" altLang="en-US" sz="1400" b="0" i="0" u="none" strike="noStrike" cap="none" normalizeH="0" baseline="0">
                <a:ln>
                  <a:noFill/>
                </a:ln>
                <a:solidFill>
                  <a:schemeClr val="tx1"/>
                </a:solidFill>
                <a:effectLst/>
                <a:latin typeface="Arial" panose="020B0604020202020204" pitchFamily="34" charset="0"/>
              </a:rPr>
              <a:t>: Click </a:t>
            </a:r>
            <a:r>
              <a:rPr kumimoji="0" lang="en-US" altLang="en-US" sz="1400" b="1" i="0" u="none" strike="noStrike" cap="none" normalizeH="0" baseline="0">
                <a:ln>
                  <a:noFill/>
                </a:ln>
                <a:solidFill>
                  <a:schemeClr val="tx1"/>
                </a:solidFill>
                <a:effectLst/>
                <a:latin typeface="Arial" panose="020B0604020202020204" pitchFamily="34" charset="0"/>
              </a:rPr>
              <a:t>Save</a:t>
            </a:r>
            <a:r>
              <a:rPr kumimoji="0" lang="en-US" altLang="en-US" sz="1400" b="0" i="0" u="none" strike="noStrike" cap="none" normalizeH="0" baseline="0">
                <a:ln>
                  <a:noFill/>
                </a:ln>
                <a:solidFill>
                  <a:schemeClr val="tx1"/>
                </a:solidFill>
                <a:effectLst/>
                <a:latin typeface="Arial" panose="020B0604020202020204" pitchFamily="34" charset="0"/>
              </a:rPr>
              <a:t> to keep your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Test It</a:t>
            </a:r>
            <a:r>
              <a:rPr kumimoji="0" lang="en-US" altLang="en-US" sz="1400" b="0" i="0" u="none" strike="noStrike" cap="none" normalizeH="0" baseline="0">
                <a:ln>
                  <a:noFill/>
                </a:ln>
                <a:solidFill>
                  <a:schemeClr val="tx1"/>
                </a:solidFill>
                <a:effectLst/>
                <a:latin typeface="Arial" panose="020B0604020202020204" pitchFamily="34" charset="0"/>
              </a:rPr>
              <a:t>: Enter some bank details to check if it works.</a:t>
            </a:r>
          </a:p>
        </p:txBody>
      </p:sp>
    </p:spTree>
    <p:extLst>
      <p:ext uri="{BB962C8B-B14F-4D97-AF65-F5344CB8AC3E}">
        <p14:creationId xmlns:p14="http://schemas.microsoft.com/office/powerpoint/2010/main" val="335640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7787AC-A64C-885F-FD2F-E4B3BC43D9B6}"/>
              </a:ext>
            </a:extLst>
          </p:cNvPr>
          <p:cNvSpPr>
            <a:spLocks noGrp="1"/>
          </p:cNvSpPr>
          <p:nvPr>
            <p:ph type="title"/>
          </p:nvPr>
        </p:nvSpPr>
        <p:spPr>
          <a:xfrm>
            <a:off x="868680" y="1709928"/>
            <a:ext cx="3099816" cy="676759"/>
          </a:xfrm>
        </p:spPr>
        <p:txBody>
          <a:bodyPr>
            <a:normAutofit/>
          </a:bodyPr>
          <a:lstStyle/>
          <a:p>
            <a:r>
              <a:rPr lang="en-US" sz="2800">
                <a:solidFill>
                  <a:schemeClr val="accent6">
                    <a:lumMod val="75000"/>
                  </a:schemeClr>
                </a:solidFill>
              </a:rPr>
              <a:t>Payment Type</a:t>
            </a:r>
          </a:p>
        </p:txBody>
      </p:sp>
      <p:pic>
        <p:nvPicPr>
          <p:cNvPr id="5" name="Content Placeholder 4">
            <a:extLst>
              <a:ext uri="{FF2B5EF4-FFF2-40B4-BE49-F238E27FC236}">
                <a16:creationId xmlns:a16="http://schemas.microsoft.com/office/drawing/2014/main" xmlns="" id="{AF3C6780-5145-E956-AAD5-B7551A21C5BE}"/>
              </a:ext>
            </a:extLst>
          </p:cNvPr>
          <p:cNvPicPr>
            <a:picLocks noGrp="1" noChangeAspect="1"/>
          </p:cNvPicPr>
          <p:nvPr>
            <p:ph idx="1"/>
          </p:nvPr>
        </p:nvPicPr>
        <p:blipFill>
          <a:blip r:embed="rId2"/>
          <a:stretch>
            <a:fillRect/>
          </a:stretch>
        </p:blipFill>
        <p:spPr>
          <a:xfrm>
            <a:off x="6044208" y="2386687"/>
            <a:ext cx="4572396" cy="2743438"/>
          </a:xfrm>
          <a:prstGeom prst="rect">
            <a:avLst/>
          </a:prstGeom>
        </p:spPr>
      </p:pic>
      <p:sp>
        <p:nvSpPr>
          <p:cNvPr id="6" name="Rectangle 1">
            <a:extLst>
              <a:ext uri="{FF2B5EF4-FFF2-40B4-BE49-F238E27FC236}">
                <a16:creationId xmlns:a16="http://schemas.microsoft.com/office/drawing/2014/main" xmlns="" id="{DE961BC9-6CC2-4540-2DCD-33C0BC09B2D4}"/>
              </a:ext>
            </a:extLst>
          </p:cNvPr>
          <p:cNvSpPr>
            <a:spLocks noGrp="1" noChangeArrowheads="1"/>
          </p:cNvSpPr>
          <p:nvPr>
            <p:ph type="body" sz="half" idx="2"/>
          </p:nvPr>
        </p:nvSpPr>
        <p:spPr bwMode="auto">
          <a:xfrm>
            <a:off x="868680" y="2657037"/>
            <a:ext cx="34378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 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Payment Types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Payments</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Payment Types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 New</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Name It</a:t>
            </a:r>
            <a:r>
              <a:rPr kumimoji="0" lang="en-US" altLang="en-US" sz="1800" b="0" i="0" u="none" strike="noStrike" cap="none" normalizeH="0" baseline="0">
                <a:ln>
                  <a:noFill/>
                </a:ln>
                <a:solidFill>
                  <a:schemeClr val="tx1"/>
                </a:solidFill>
                <a:effectLst/>
                <a:latin typeface="Arial" panose="020B0604020202020204" pitchFamily="34" charset="0"/>
              </a:rPr>
              <a:t>: Enter a name (e.g., "Electronic Transfer").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Method</a:t>
            </a:r>
            <a:r>
              <a:rPr kumimoji="0" lang="en-US" altLang="en-US" sz="1800" b="0" i="0" u="none" strike="noStrike" cap="none" normalizeH="0" baseline="0">
                <a:ln>
                  <a:noFill/>
                </a:ln>
                <a:solidFill>
                  <a:schemeClr val="tx1"/>
                </a:solidFill>
                <a:effectLst/>
                <a:latin typeface="Arial" panose="020B0604020202020204" pitchFamily="34" charset="0"/>
              </a:rPr>
              <a:t>: Choose the payment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405446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6F3FA-D473-377E-FB80-A4CA92985EFA}"/>
              </a:ext>
            </a:extLst>
          </p:cNvPr>
          <p:cNvSpPr>
            <a:spLocks noGrp="1"/>
          </p:cNvSpPr>
          <p:nvPr>
            <p:ph type="title"/>
          </p:nvPr>
        </p:nvSpPr>
        <p:spPr>
          <a:xfrm>
            <a:off x="868680" y="1709928"/>
            <a:ext cx="3565668" cy="787466"/>
          </a:xfrm>
        </p:spPr>
        <p:txBody>
          <a:bodyPr>
            <a:normAutofit/>
          </a:bodyPr>
          <a:lstStyle/>
          <a:p>
            <a:r>
              <a:rPr lang="en-US" sz="2800">
                <a:solidFill>
                  <a:schemeClr val="accent6">
                    <a:lumMod val="75000"/>
                  </a:schemeClr>
                </a:solidFill>
              </a:rPr>
              <a:t>Payment</a:t>
            </a:r>
            <a:r>
              <a:rPr lang="en-US" sz="2800"/>
              <a:t> </a:t>
            </a:r>
            <a:r>
              <a:rPr lang="en-US" sz="2800">
                <a:solidFill>
                  <a:schemeClr val="accent6">
                    <a:lumMod val="75000"/>
                  </a:schemeClr>
                </a:solidFill>
              </a:rPr>
              <a:t>Method</a:t>
            </a:r>
          </a:p>
        </p:txBody>
      </p:sp>
      <p:pic>
        <p:nvPicPr>
          <p:cNvPr id="5" name="Content Placeholder 4">
            <a:extLst>
              <a:ext uri="{FF2B5EF4-FFF2-40B4-BE49-F238E27FC236}">
                <a16:creationId xmlns:a16="http://schemas.microsoft.com/office/drawing/2014/main" xmlns="" id="{1F891631-2218-0F8B-8F74-E0C057089634}"/>
              </a:ext>
            </a:extLst>
          </p:cNvPr>
          <p:cNvPicPr>
            <a:picLocks noGrp="1" noChangeAspect="1"/>
          </p:cNvPicPr>
          <p:nvPr>
            <p:ph idx="1"/>
          </p:nvPr>
        </p:nvPicPr>
        <p:blipFill>
          <a:blip r:embed="rId2"/>
          <a:stretch>
            <a:fillRect/>
          </a:stretch>
        </p:blipFill>
        <p:spPr>
          <a:xfrm>
            <a:off x="5763768" y="2185502"/>
            <a:ext cx="5133277" cy="3145809"/>
          </a:xfrm>
          <a:prstGeom prst="rect">
            <a:avLst/>
          </a:prstGeom>
        </p:spPr>
      </p:pic>
      <p:sp>
        <p:nvSpPr>
          <p:cNvPr id="6" name="Rectangle 1">
            <a:extLst>
              <a:ext uri="{FF2B5EF4-FFF2-40B4-BE49-F238E27FC236}">
                <a16:creationId xmlns:a16="http://schemas.microsoft.com/office/drawing/2014/main" xmlns="" id="{260621CB-0059-4FA2-C227-7B6D028BC33B}"/>
              </a:ext>
            </a:extLst>
          </p:cNvPr>
          <p:cNvSpPr>
            <a:spLocks noGrp="1" noChangeArrowheads="1"/>
          </p:cNvSpPr>
          <p:nvPr>
            <p:ph type="body" sz="half" idx="2"/>
          </p:nvPr>
        </p:nvSpPr>
        <p:spPr bwMode="auto">
          <a:xfrm>
            <a:off x="868680" y="2465744"/>
            <a:ext cx="301506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Log In</a:t>
            </a:r>
            <a:r>
              <a:rPr kumimoji="0" lang="en-US" altLang="en-US" sz="1600" b="0" i="0" u="none" strike="noStrike" cap="none" normalizeH="0" baseline="0">
                <a:ln>
                  <a:noFill/>
                </a:ln>
                <a:solidFill>
                  <a:schemeClr val="tx1"/>
                </a:solidFill>
                <a:effectLst/>
                <a:latin typeface="Arial" panose="020B0604020202020204" pitchFamily="34" charset="0"/>
              </a:rPr>
              <a:t>: Sign in 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Go to Payment Methods</a:t>
            </a:r>
            <a:r>
              <a:rPr kumimoji="0" lang="en-US" altLang="en-US"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Click </a:t>
            </a:r>
            <a:r>
              <a:rPr kumimoji="0" lang="en-US" altLang="en-US" sz="1600" b="1" i="0" u="none" strike="noStrike" cap="none" normalizeH="0" baseline="0">
                <a:ln>
                  <a:noFill/>
                </a:ln>
                <a:solidFill>
                  <a:schemeClr val="tx1"/>
                </a:solidFill>
                <a:effectLst/>
                <a:latin typeface="Arial" panose="020B0604020202020204" pitchFamily="34" charset="0"/>
              </a:rPr>
              <a:t>Setup</a:t>
            </a:r>
            <a:r>
              <a:rPr kumimoji="0" lang="en-US" altLang="en-US" sz="1600" b="0" i="0" u="none" strike="noStrike" cap="none" normalizeH="0" baseline="0">
                <a:ln>
                  <a:noFill/>
                </a:ln>
                <a:solidFill>
                  <a:schemeClr val="tx1"/>
                </a:solidFill>
                <a:effectLst/>
                <a:latin typeface="Arial" panose="020B0604020202020204" pitchFamily="34" charset="0"/>
              </a:rPr>
              <a:t> &gt; </a:t>
            </a:r>
            <a:r>
              <a:rPr kumimoji="0" lang="en-US" altLang="en-US" sz="1600" b="1" i="0" u="none" strike="noStrike" cap="none" normalizeH="0" baseline="0">
                <a:ln>
                  <a:noFill/>
                </a:ln>
                <a:solidFill>
                  <a:schemeClr val="tx1"/>
                </a:solidFill>
                <a:effectLst/>
                <a:latin typeface="Arial" panose="020B0604020202020204" pitchFamily="34" charset="0"/>
              </a:rPr>
              <a:t>Payments</a:t>
            </a:r>
            <a:r>
              <a:rPr kumimoji="0" lang="en-US" altLang="en-US" sz="1600" b="0" i="0" u="none" strike="noStrike" cap="none" normalizeH="0" baseline="0">
                <a:ln>
                  <a:noFill/>
                </a:ln>
                <a:solidFill>
                  <a:schemeClr val="tx1"/>
                </a:solidFill>
                <a:effectLst/>
                <a:latin typeface="Arial" panose="020B0604020202020204" pitchFamily="34" charset="0"/>
              </a:rPr>
              <a:t> &gt; </a:t>
            </a:r>
            <a:r>
              <a:rPr kumimoji="0" lang="en-US" altLang="en-US" sz="1600" b="1" i="0" u="none" strike="noStrike" cap="none" normalizeH="0" baseline="0">
                <a:ln>
                  <a:noFill/>
                </a:ln>
                <a:solidFill>
                  <a:schemeClr val="tx1"/>
                </a:solidFill>
                <a:effectLst/>
                <a:latin typeface="Arial" panose="020B0604020202020204" pitchFamily="34" charset="0"/>
              </a:rPr>
              <a:t>Payment Methods</a:t>
            </a:r>
            <a:r>
              <a:rPr kumimoji="0" lang="en-US" altLang="en-US"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Click New</a:t>
            </a:r>
            <a:r>
              <a:rPr kumimoji="0" lang="en-US" altLang="en-US" sz="1600" b="0" i="0" u="none" strike="noStrike" cap="none" normalizeH="0" baseline="0">
                <a:ln>
                  <a:noFill/>
                </a:ln>
                <a:solidFill>
                  <a:schemeClr val="tx1"/>
                </a:solidFill>
                <a:effectLst/>
                <a:latin typeface="Arial" panose="020B0604020202020204" pitchFamily="34" charset="0"/>
              </a:rPr>
              <a:t>: Hit the </a:t>
            </a:r>
            <a:r>
              <a:rPr kumimoji="0" lang="en-US" altLang="en-US" sz="1600" b="1" i="0" u="none" strike="noStrike" cap="none" normalizeH="0" baseline="0">
                <a:ln>
                  <a:noFill/>
                </a:ln>
                <a:solidFill>
                  <a:schemeClr val="tx1"/>
                </a:solidFill>
                <a:effectLst/>
                <a:latin typeface="Arial" panose="020B0604020202020204" pitchFamily="34" charset="0"/>
              </a:rPr>
              <a:t>New</a:t>
            </a:r>
            <a:r>
              <a:rPr kumimoji="0" lang="en-US" altLang="en-US" sz="1600" b="0" i="0" u="none" strike="noStrike" cap="none" normalizeH="0" baseline="0">
                <a:ln>
                  <a:noFill/>
                </a:ln>
                <a:solidFill>
                  <a:schemeClr val="tx1"/>
                </a:solidFill>
                <a:effectLst/>
                <a:latin typeface="Arial" panose="020B0604020202020204" pitchFamily="34" charset="0"/>
              </a:rPr>
              <a:t> button.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Name It</a:t>
            </a:r>
            <a:r>
              <a:rPr kumimoji="0" lang="en-US" altLang="en-US" sz="1600" b="0" i="0" u="none" strike="noStrike" cap="none" normalizeH="0" baseline="0">
                <a:ln>
                  <a:noFill/>
                </a:ln>
                <a:solidFill>
                  <a:schemeClr val="tx1"/>
                </a:solidFill>
                <a:effectLst/>
                <a:latin typeface="Arial" panose="020B0604020202020204" pitchFamily="34" charset="0"/>
              </a:rPr>
              <a:t>: Enter the payment method name (e.g., "Credit Card").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Save</a:t>
            </a:r>
            <a:r>
              <a:rPr kumimoji="0" lang="en-US" altLang="en-US" sz="1600" b="0" i="0" u="none" strike="noStrike" cap="none" normalizeH="0" baseline="0">
                <a:ln>
                  <a:noFill/>
                </a:ln>
                <a:solidFill>
                  <a:schemeClr val="tx1"/>
                </a:solidFill>
                <a:effectLst/>
                <a:latin typeface="Arial" panose="020B0604020202020204" pitchFamily="34" charset="0"/>
              </a:rPr>
              <a:t>: Click </a:t>
            </a:r>
            <a:r>
              <a:rPr kumimoji="0" lang="en-US" altLang="en-US" sz="16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68071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C67E96-AC31-8D9D-69D3-F7F618FB8E04}"/>
              </a:ext>
            </a:extLst>
          </p:cNvPr>
          <p:cNvSpPr>
            <a:spLocks noGrp="1"/>
          </p:cNvSpPr>
          <p:nvPr>
            <p:ph type="title"/>
          </p:nvPr>
        </p:nvSpPr>
        <p:spPr>
          <a:xfrm>
            <a:off x="715517" y="548640"/>
            <a:ext cx="10714483" cy="1159510"/>
          </a:xfrm>
        </p:spPr>
        <p:txBody>
          <a:bodyPr>
            <a:normAutofit/>
          </a:bodyPr>
          <a:lstStyle/>
          <a:p>
            <a:r>
              <a:rPr lang="en-US" sz="2800" b="0">
                <a:solidFill>
                  <a:srgbClr val="623B69"/>
                </a:solidFill>
                <a:effectLst/>
                <a:latin typeface="Neue Haas Grotesk Text Pro (Body)"/>
                <a:ea typeface="Calibri" panose="020F0502020204030204" pitchFamily="34" charset="0"/>
                <a:cs typeface="Arial" panose="020B0604020202020204" pitchFamily="34" charset="0"/>
              </a:rPr>
              <a:t>HR Responsibility – Payroll – Description</a:t>
            </a:r>
            <a:endParaRPr lang="en-US" sz="5400" b="0">
              <a:solidFill>
                <a:srgbClr val="623B69"/>
              </a:solidFill>
              <a:latin typeface="Neue Haas Grotesk Text Pro (Body)"/>
            </a:endParaRPr>
          </a:p>
        </p:txBody>
      </p:sp>
      <p:pic>
        <p:nvPicPr>
          <p:cNvPr id="4" name="Picture 3">
            <a:extLst>
              <a:ext uri="{FF2B5EF4-FFF2-40B4-BE49-F238E27FC236}">
                <a16:creationId xmlns:a16="http://schemas.microsoft.com/office/drawing/2014/main" xmlns="" id="{6CF0548D-56AC-97B4-0B27-46524AD02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480" y="1788363"/>
            <a:ext cx="6035040" cy="4910455"/>
          </a:xfrm>
          <a:prstGeom prst="rect">
            <a:avLst/>
          </a:prstGeom>
        </p:spPr>
      </p:pic>
    </p:spTree>
    <p:extLst>
      <p:ext uri="{BB962C8B-B14F-4D97-AF65-F5344CB8AC3E}">
        <p14:creationId xmlns:p14="http://schemas.microsoft.com/office/powerpoint/2010/main" val="434670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0DD0ED9-2CE4-3860-5653-99C73F46F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728" y="181396"/>
            <a:ext cx="6638544" cy="6561709"/>
          </a:xfrm>
          <a:prstGeom prst="rect">
            <a:avLst/>
          </a:prstGeom>
        </p:spPr>
      </p:pic>
    </p:spTree>
    <p:extLst>
      <p:ext uri="{BB962C8B-B14F-4D97-AF65-F5344CB8AC3E}">
        <p14:creationId xmlns:p14="http://schemas.microsoft.com/office/powerpoint/2010/main" val="199461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066A5-3237-496F-91FB-0D53D2BB6BC2}"/>
              </a:ext>
            </a:extLst>
          </p:cNvPr>
          <p:cNvSpPr>
            <a:spLocks noGrp="1"/>
          </p:cNvSpPr>
          <p:nvPr>
            <p:ph type="title"/>
          </p:nvPr>
        </p:nvSpPr>
        <p:spPr/>
        <p:txBody>
          <a:bodyPr/>
          <a:lstStyle/>
          <a:p>
            <a:r>
              <a:rPr lang="en-US">
                <a:solidFill>
                  <a:schemeClr val="accent6">
                    <a:lumMod val="75000"/>
                  </a:schemeClr>
                </a:solidFill>
              </a:rPr>
              <a:t>Basic Salary / Payroll</a:t>
            </a:r>
          </a:p>
        </p:txBody>
      </p:sp>
      <p:pic>
        <p:nvPicPr>
          <p:cNvPr id="5" name="Content Placeholder 4">
            <a:extLst>
              <a:ext uri="{FF2B5EF4-FFF2-40B4-BE49-F238E27FC236}">
                <a16:creationId xmlns:a16="http://schemas.microsoft.com/office/drawing/2014/main" xmlns="" id="{012734B9-AAA6-0DD4-1FC9-7399886DFCF9}"/>
              </a:ext>
            </a:extLst>
          </p:cNvPr>
          <p:cNvPicPr>
            <a:picLocks noGrp="1" noChangeAspect="1"/>
          </p:cNvPicPr>
          <p:nvPr>
            <p:ph sz="half" idx="1"/>
          </p:nvPr>
        </p:nvPicPr>
        <p:blipFill>
          <a:blip r:embed="rId2"/>
          <a:stretch>
            <a:fillRect/>
          </a:stretch>
        </p:blipFill>
        <p:spPr>
          <a:xfrm>
            <a:off x="1171870" y="2478088"/>
            <a:ext cx="4825410" cy="3694112"/>
          </a:xfrm>
          <a:prstGeom prst="rect">
            <a:avLst/>
          </a:prstGeom>
        </p:spPr>
      </p:pic>
      <p:pic>
        <p:nvPicPr>
          <p:cNvPr id="6" name="Content Placeholder 5">
            <a:extLst>
              <a:ext uri="{FF2B5EF4-FFF2-40B4-BE49-F238E27FC236}">
                <a16:creationId xmlns:a16="http://schemas.microsoft.com/office/drawing/2014/main" xmlns="" id="{FE864907-F6E8-A870-8340-E1DAEF994940}"/>
              </a:ext>
            </a:extLst>
          </p:cNvPr>
          <p:cNvPicPr>
            <a:picLocks noGrp="1" noChangeAspect="1"/>
          </p:cNvPicPr>
          <p:nvPr>
            <p:ph sz="half" idx="2"/>
          </p:nvPr>
        </p:nvPicPr>
        <p:blipFill>
          <a:blip r:embed="rId3"/>
          <a:stretch>
            <a:fillRect/>
          </a:stretch>
        </p:blipFill>
        <p:spPr>
          <a:xfrm>
            <a:off x="6345238" y="2936131"/>
            <a:ext cx="4938712" cy="2778025"/>
          </a:xfrm>
          <a:prstGeom prst="rect">
            <a:avLst/>
          </a:prstGeom>
        </p:spPr>
      </p:pic>
    </p:spTree>
    <p:extLst>
      <p:ext uri="{BB962C8B-B14F-4D97-AF65-F5344CB8AC3E}">
        <p14:creationId xmlns:p14="http://schemas.microsoft.com/office/powerpoint/2010/main" val="2701524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924F32B-6B7A-D91B-471C-928229C790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97220" y="168045"/>
            <a:ext cx="6706671" cy="6544344"/>
          </a:xfrm>
          <a:prstGeom prst="rect">
            <a:avLst/>
          </a:prstGeom>
        </p:spPr>
      </p:pic>
    </p:spTree>
    <p:extLst>
      <p:ext uri="{BB962C8B-B14F-4D97-AF65-F5344CB8AC3E}">
        <p14:creationId xmlns:p14="http://schemas.microsoft.com/office/powerpoint/2010/main" val="4283942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B216BE2-D2D2-E269-9EF6-6E9250BAC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728" y="93103"/>
            <a:ext cx="6638544" cy="6638544"/>
          </a:xfrm>
          <a:prstGeom prst="rect">
            <a:avLst/>
          </a:prstGeom>
        </p:spPr>
      </p:pic>
    </p:spTree>
    <p:extLst>
      <p:ext uri="{BB962C8B-B14F-4D97-AF65-F5344CB8AC3E}">
        <p14:creationId xmlns:p14="http://schemas.microsoft.com/office/powerpoint/2010/main" val="127395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EB896E-DB3F-D153-A5DC-2A961CB40A5A}"/>
              </a:ext>
            </a:extLst>
          </p:cNvPr>
          <p:cNvSpPr>
            <a:spLocks noGrp="1"/>
          </p:cNvSpPr>
          <p:nvPr>
            <p:ph type="title"/>
          </p:nvPr>
        </p:nvSpPr>
        <p:spPr>
          <a:xfrm>
            <a:off x="862289" y="1694612"/>
            <a:ext cx="3099816" cy="1709928"/>
          </a:xfrm>
        </p:spPr>
        <p:txBody>
          <a:bodyPr/>
          <a:lstStyle/>
          <a:p>
            <a:r>
              <a:rPr lang="en-US">
                <a:solidFill>
                  <a:srgbClr val="FF0000"/>
                </a:solidFill>
              </a:rPr>
              <a:t>Oracle EBS </a:t>
            </a:r>
          </a:p>
        </p:txBody>
      </p:sp>
      <p:pic>
        <p:nvPicPr>
          <p:cNvPr id="6" name="Content Placeholder 5" descr="A close-up of a company name&#10;&#10;Description automatically generated">
            <a:extLst>
              <a:ext uri="{FF2B5EF4-FFF2-40B4-BE49-F238E27FC236}">
                <a16:creationId xmlns:a16="http://schemas.microsoft.com/office/drawing/2014/main" xmlns="" id="{728E6FED-0CD3-D883-BE79-8DA9D50323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5700" y="2549576"/>
            <a:ext cx="6729413" cy="2417660"/>
          </a:xfrm>
        </p:spPr>
      </p:pic>
      <p:sp>
        <p:nvSpPr>
          <p:cNvPr id="4" name="Text Placeholder 3">
            <a:extLst>
              <a:ext uri="{FF2B5EF4-FFF2-40B4-BE49-F238E27FC236}">
                <a16:creationId xmlns:a16="http://schemas.microsoft.com/office/drawing/2014/main" xmlns="" id="{BA0BCD29-E87C-E825-F7BD-0EF7D6671F3E}"/>
              </a:ext>
            </a:extLst>
          </p:cNvPr>
          <p:cNvSpPr>
            <a:spLocks noGrp="1"/>
          </p:cNvSpPr>
          <p:nvPr>
            <p:ph type="body" sz="half" idx="2"/>
          </p:nvPr>
        </p:nvSpPr>
        <p:spPr/>
        <p:txBody>
          <a:bodyPr/>
          <a:lstStyle/>
          <a:p>
            <a:r>
              <a:rPr lang="en-US">
                <a:solidFill>
                  <a:schemeClr val="tx1">
                    <a:lumMod val="95000"/>
                    <a:lumOff val="5000"/>
                  </a:schemeClr>
                </a:solidFill>
              </a:rPr>
              <a:t>In this project, we will implement an Oracle system for the Egyptian Electricity Holding Company</a:t>
            </a:r>
          </a:p>
        </p:txBody>
      </p:sp>
    </p:spTree>
    <p:extLst>
      <p:ext uri="{BB962C8B-B14F-4D97-AF65-F5344CB8AC3E}">
        <p14:creationId xmlns:p14="http://schemas.microsoft.com/office/powerpoint/2010/main" val="395126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6311A06-9CD1-7C06-1173-995DD096A4B5}"/>
              </a:ext>
            </a:extLst>
          </p:cNvPr>
          <p:cNvSpPr>
            <a:spLocks noGrp="1"/>
          </p:cNvSpPr>
          <p:nvPr>
            <p:ph sz="half" idx="1"/>
          </p:nvPr>
        </p:nvSpPr>
        <p:spPr>
          <a:xfrm>
            <a:off x="666201" y="770105"/>
            <a:ext cx="5102620" cy="5592595"/>
          </a:xfrm>
        </p:spPr>
        <p:txBody>
          <a:bodyPr>
            <a:normAutofit/>
          </a:bodyPr>
          <a:lstStyle/>
          <a:p>
            <a:pPr>
              <a:lnSpc>
                <a:spcPct val="115000"/>
              </a:lnSpc>
              <a:spcAft>
                <a:spcPts val="1000"/>
              </a:spcAft>
            </a:pPr>
            <a:r>
              <a:rPr lang="en-US" sz="2500">
                <a:solidFill>
                  <a:srgbClr val="623B69"/>
                </a:solidFill>
                <a:effectLst/>
                <a:latin typeface="Neue Haas Grotesk Text Pro (Body)"/>
                <a:ea typeface="Calibri" panose="020F0502020204030204" pitchFamily="34" charset="0"/>
                <a:cs typeface="Arial" panose="020B0604020202020204" pitchFamily="34" charset="0"/>
              </a:rPr>
              <a:t>HR_EEHCGOV.EG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r>
              <a:rPr lang="en-US" sz="2500">
                <a:solidFill>
                  <a:srgbClr val="623B69"/>
                </a:solidFill>
                <a:effectLst/>
                <a:latin typeface="Neue Haas Grotesk Text Pro (Body)"/>
                <a:ea typeface="Calibri" panose="020F0502020204030204" pitchFamily="34" charset="0"/>
                <a:cs typeface="Arial" panose="020B0604020202020204" pitchFamily="34" charset="0"/>
              </a:rPr>
              <a:t>(HR Responsibility) – Total Compensation – Basic – Element – Description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endParaRPr lang="en-US" sz="250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2500">
                <a:solidFill>
                  <a:srgbClr val="623B69"/>
                </a:solidFill>
                <a:effectLst/>
                <a:latin typeface="Neue Haas Grotesk Text Pro (Body)"/>
                <a:ea typeface="Calibri" panose="020F0502020204030204" pitchFamily="34" charset="0"/>
                <a:cs typeface="Arial" panose="020B0604020202020204" pitchFamily="34" charset="0"/>
              </a:rPr>
              <a:t>HR_EEHCGOV.EG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r>
              <a:rPr lang="en-US" sz="2500">
                <a:solidFill>
                  <a:srgbClr val="623B69"/>
                </a:solidFill>
                <a:effectLst/>
                <a:latin typeface="Neue Haas Grotesk Text Pro (Body)"/>
                <a:ea typeface="Calibri" panose="020F0502020204030204" pitchFamily="34" charset="0"/>
                <a:cs typeface="Arial" panose="020B0604020202020204" pitchFamily="34" charset="0"/>
              </a:rPr>
              <a:t>(HR Responsibility) – Total Compensation – Basic – Element – Link Element To Payroll</a:t>
            </a:r>
          </a:p>
        </p:txBody>
      </p:sp>
      <p:pic>
        <p:nvPicPr>
          <p:cNvPr id="5" name="Picture 4">
            <a:extLst>
              <a:ext uri="{FF2B5EF4-FFF2-40B4-BE49-F238E27FC236}">
                <a16:creationId xmlns:a16="http://schemas.microsoft.com/office/drawing/2014/main" xmlns="" id="{7DF9C14D-E514-12A4-AC79-522E8890D812}"/>
              </a:ext>
            </a:extLst>
          </p:cNvPr>
          <p:cNvPicPr>
            <a:picLocks noChangeAspect="1"/>
          </p:cNvPicPr>
          <p:nvPr/>
        </p:nvPicPr>
        <p:blipFill rotWithShape="1">
          <a:blip r:embed="rId2">
            <a:extLst>
              <a:ext uri="{28A0092B-C50C-407E-A947-70E740481C1C}">
                <a14:useLocalDpi xmlns:a14="http://schemas.microsoft.com/office/drawing/2010/main" val="0"/>
              </a:ext>
            </a:extLst>
          </a:blip>
          <a:srcRect t="1443" r="2718"/>
          <a:stretch/>
        </p:blipFill>
        <p:spPr>
          <a:xfrm>
            <a:off x="5711671" y="702469"/>
            <a:ext cx="6458157" cy="4830601"/>
          </a:xfrm>
          <a:prstGeom prst="rect">
            <a:avLst/>
          </a:prstGeom>
        </p:spPr>
      </p:pic>
    </p:spTree>
    <p:extLst>
      <p:ext uri="{BB962C8B-B14F-4D97-AF65-F5344CB8AC3E}">
        <p14:creationId xmlns:p14="http://schemas.microsoft.com/office/powerpoint/2010/main" val="249847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9C679D-79CE-6003-586A-3755C70F27E3}"/>
              </a:ext>
            </a:extLst>
          </p:cNvPr>
          <p:cNvSpPr>
            <a:spLocks noGrp="1"/>
          </p:cNvSpPr>
          <p:nvPr>
            <p:ph type="title"/>
          </p:nvPr>
        </p:nvSpPr>
        <p:spPr>
          <a:xfrm>
            <a:off x="868680" y="1370272"/>
            <a:ext cx="3099816" cy="679311"/>
          </a:xfrm>
        </p:spPr>
        <p:txBody>
          <a:bodyPr>
            <a:normAutofit/>
          </a:bodyPr>
          <a:lstStyle/>
          <a:p>
            <a:r>
              <a:rPr lang="en-US" sz="2800">
                <a:solidFill>
                  <a:schemeClr val="accent6">
                    <a:lumMod val="75000"/>
                  </a:schemeClr>
                </a:solidFill>
              </a:rPr>
              <a:t>Payroll Formula</a:t>
            </a:r>
          </a:p>
        </p:txBody>
      </p:sp>
      <p:pic>
        <p:nvPicPr>
          <p:cNvPr id="6" name="Content Placeholder 5">
            <a:extLst>
              <a:ext uri="{FF2B5EF4-FFF2-40B4-BE49-F238E27FC236}">
                <a16:creationId xmlns:a16="http://schemas.microsoft.com/office/drawing/2014/main" xmlns="" id="{E80CD666-CDF3-7C2A-EB92-DE27E9D4DDB4}"/>
              </a:ext>
            </a:extLst>
          </p:cNvPr>
          <p:cNvPicPr>
            <a:picLocks noGrp="1" noChangeAspect="1"/>
          </p:cNvPicPr>
          <p:nvPr>
            <p:ph idx="1"/>
          </p:nvPr>
        </p:nvPicPr>
        <p:blipFill>
          <a:blip r:embed="rId2"/>
          <a:stretch>
            <a:fillRect/>
          </a:stretch>
        </p:blipFill>
        <p:spPr>
          <a:xfrm>
            <a:off x="6363208" y="1709738"/>
            <a:ext cx="3934397" cy="4097337"/>
          </a:xfrm>
          <a:prstGeom prst="rect">
            <a:avLst/>
          </a:prstGeom>
        </p:spPr>
      </p:pic>
      <p:sp>
        <p:nvSpPr>
          <p:cNvPr id="5" name="Rectangle 1">
            <a:extLst>
              <a:ext uri="{FF2B5EF4-FFF2-40B4-BE49-F238E27FC236}">
                <a16:creationId xmlns:a16="http://schemas.microsoft.com/office/drawing/2014/main" xmlns="" id="{2AEBBCFB-E42E-A8F0-7E52-B8723E6B9A33}"/>
              </a:ext>
            </a:extLst>
          </p:cNvPr>
          <p:cNvSpPr>
            <a:spLocks noGrp="1" noChangeArrowheads="1"/>
          </p:cNvSpPr>
          <p:nvPr>
            <p:ph type="body" sz="half" idx="2"/>
          </p:nvPr>
        </p:nvSpPr>
        <p:spPr bwMode="auto">
          <a:xfrm>
            <a:off x="868680" y="2071408"/>
            <a:ext cx="292657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Find Formulas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Go to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Formulas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New</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Name It</a:t>
            </a:r>
            <a:r>
              <a:rPr kumimoji="0" lang="en-US" altLang="en-US" sz="1800" b="0" i="0" u="none" strike="noStrike" cap="none" normalizeH="0" baseline="0">
                <a:ln>
                  <a:noFill/>
                </a:ln>
                <a:solidFill>
                  <a:schemeClr val="tx1"/>
                </a:solidFill>
                <a:effectLst/>
                <a:latin typeface="Arial" panose="020B0604020202020204" pitchFamily="34" charset="0"/>
              </a:rPr>
              <a:t>: Enter a name for your formula.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Type Formula</a:t>
            </a:r>
            <a:r>
              <a:rPr kumimoji="0" lang="en-US" altLang="en-US" sz="1800" b="0" i="0" u="none" strike="noStrike" cap="none" normalizeH="0" baseline="0">
                <a:ln>
                  <a:noFill/>
                </a:ln>
                <a:solidFill>
                  <a:schemeClr val="tx1"/>
                </a:solidFill>
                <a:effectLst/>
                <a:latin typeface="Arial" panose="020B0604020202020204" pitchFamily="34" charset="0"/>
              </a:rPr>
              <a:t>: Write your calculation (like </a:t>
            </a:r>
            <a:r>
              <a:rPr kumimoji="0" lang="en-US" altLang="en-US" sz="1000" b="0" i="0" u="none" strike="noStrike" cap="none" normalizeH="0" baseline="0">
                <a:ln>
                  <a:noFill/>
                </a:ln>
                <a:solidFill>
                  <a:schemeClr val="tx1"/>
                </a:solidFill>
                <a:effectLst/>
                <a:latin typeface="Arial Unicode MS"/>
              </a:rPr>
              <a:t>:</a:t>
            </a:r>
            <a:r>
              <a:rPr kumimoji="0" lang="en-US" altLang="en-US" sz="1000" b="0" i="0" u="none" strike="noStrike" cap="none" normalizeH="0" baseline="0" err="1">
                <a:ln>
                  <a:noFill/>
                </a:ln>
                <a:solidFill>
                  <a:schemeClr val="tx1"/>
                </a:solidFill>
                <a:effectLst/>
                <a:latin typeface="Arial Unicode MS"/>
              </a:rPr>
              <a:t>Basic_Pay</a:t>
            </a:r>
            <a:r>
              <a:rPr kumimoji="0" lang="en-US" altLang="en-US" sz="1000" b="0" i="0" u="none" strike="noStrike" cap="none" normalizeH="0" baseline="0">
                <a:ln>
                  <a:noFill/>
                </a:ln>
                <a:solidFill>
                  <a:schemeClr val="tx1"/>
                </a:solidFill>
                <a:effectLst/>
                <a:latin typeface="Arial Unicode MS"/>
              </a:rPr>
              <a:t> * 0.10</a:t>
            </a:r>
            <a:r>
              <a:rPr kumimoji="0" lang="en-US" altLang="en-US" sz="8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Test</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Test</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84029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8017031-DC29-3CAD-9054-C585EEA35872}"/>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xmlns="" id="{D914E41E-9597-80EE-23A2-356B238A4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3" y="302133"/>
            <a:ext cx="6035040" cy="6211062"/>
          </a:xfrm>
          <a:prstGeom prst="rect">
            <a:avLst/>
          </a:prstGeom>
        </p:spPr>
      </p:pic>
      <p:pic>
        <p:nvPicPr>
          <p:cNvPr id="6" name="Picture 5">
            <a:extLst>
              <a:ext uri="{FF2B5EF4-FFF2-40B4-BE49-F238E27FC236}">
                <a16:creationId xmlns:a16="http://schemas.microsoft.com/office/drawing/2014/main" xmlns="" id="{52B9BE5F-9A67-A0C2-78F9-5619DF9093B4}"/>
              </a:ext>
            </a:extLst>
          </p:cNvPr>
          <p:cNvPicPr>
            <a:picLocks noChangeAspect="1"/>
          </p:cNvPicPr>
          <p:nvPr/>
        </p:nvPicPr>
        <p:blipFill rotWithShape="1">
          <a:blip r:embed="rId3">
            <a:extLst>
              <a:ext uri="{28A0092B-C50C-407E-A947-70E740481C1C}">
                <a14:useLocalDpi xmlns:a14="http://schemas.microsoft.com/office/drawing/2010/main" val="0"/>
              </a:ext>
            </a:extLst>
          </a:blip>
          <a:srcRect l="366" r="2127"/>
          <a:stretch/>
        </p:blipFill>
        <p:spPr>
          <a:xfrm>
            <a:off x="6221730" y="2305431"/>
            <a:ext cx="5884545" cy="2204466"/>
          </a:xfrm>
          <a:prstGeom prst="rect">
            <a:avLst/>
          </a:prstGeom>
        </p:spPr>
      </p:pic>
    </p:spTree>
    <p:extLst>
      <p:ext uri="{BB962C8B-B14F-4D97-AF65-F5344CB8AC3E}">
        <p14:creationId xmlns:p14="http://schemas.microsoft.com/office/powerpoint/2010/main" val="3653307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D4D801-A1F6-CE16-BE27-C1C296C80F3C}"/>
              </a:ext>
            </a:extLst>
          </p:cNvPr>
          <p:cNvSpPr>
            <a:spLocks noGrp="1"/>
          </p:cNvSpPr>
          <p:nvPr>
            <p:ph type="title"/>
          </p:nvPr>
        </p:nvSpPr>
        <p:spPr>
          <a:xfrm>
            <a:off x="868680" y="1306805"/>
            <a:ext cx="3231372" cy="728472"/>
          </a:xfrm>
        </p:spPr>
        <p:txBody>
          <a:bodyPr>
            <a:normAutofit fontScale="90000"/>
          </a:bodyPr>
          <a:lstStyle/>
          <a:p>
            <a:r>
              <a:rPr lang="en-US" sz="2800">
                <a:solidFill>
                  <a:schemeClr val="accent6">
                    <a:lumMod val="75000"/>
                  </a:schemeClr>
                </a:solidFill>
              </a:rPr>
              <a:t>Housing Allowance</a:t>
            </a:r>
          </a:p>
        </p:txBody>
      </p:sp>
      <p:pic>
        <p:nvPicPr>
          <p:cNvPr id="5" name="Picture Placeholder 4">
            <a:extLst>
              <a:ext uri="{FF2B5EF4-FFF2-40B4-BE49-F238E27FC236}">
                <a16:creationId xmlns:a16="http://schemas.microsoft.com/office/drawing/2014/main" xmlns="" id="{CAA5A002-25E2-9663-39B6-B265614DA50F}"/>
              </a:ext>
            </a:extLst>
          </p:cNvPr>
          <p:cNvPicPr>
            <a:picLocks noGrp="1" noChangeAspect="1"/>
          </p:cNvPicPr>
          <p:nvPr>
            <p:ph type="pic" idx="1"/>
          </p:nvPr>
        </p:nvPicPr>
        <p:blipFill>
          <a:blip r:embed="rId2"/>
          <a:srcRect t="2385" b="2385"/>
          <a:stretch>
            <a:fillRect/>
          </a:stretch>
        </p:blipFill>
        <p:spPr>
          <a:prstGeom prst="rect">
            <a:avLst/>
          </a:prstGeom>
        </p:spPr>
      </p:pic>
      <p:sp>
        <p:nvSpPr>
          <p:cNvPr id="7" name="Rectangle 2">
            <a:extLst>
              <a:ext uri="{FF2B5EF4-FFF2-40B4-BE49-F238E27FC236}">
                <a16:creationId xmlns:a16="http://schemas.microsoft.com/office/drawing/2014/main" xmlns="" id="{6FF277CA-2990-4DDA-A80C-F72AD7826D65}"/>
              </a:ext>
            </a:extLst>
          </p:cNvPr>
          <p:cNvSpPr>
            <a:spLocks noGrp="1" noChangeArrowheads="1"/>
          </p:cNvSpPr>
          <p:nvPr>
            <p:ph type="body" sz="half" idx="2"/>
          </p:nvPr>
        </p:nvSpPr>
        <p:spPr bwMode="auto">
          <a:xfrm>
            <a:off x="868680" y="1917290"/>
            <a:ext cx="309981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Enter Name</a:t>
            </a:r>
            <a:r>
              <a:rPr kumimoji="0" lang="en-US" altLang="en-US" sz="1800" b="0" i="0" u="none" strike="noStrike" cap="none" normalizeH="0" baseline="0">
                <a:ln>
                  <a:noFill/>
                </a:ln>
                <a:solidFill>
                  <a:schemeClr val="tx1"/>
                </a:solidFill>
                <a:effectLst/>
                <a:latin typeface="Arial" panose="020B0604020202020204" pitchFamily="34" charset="0"/>
              </a:rPr>
              <a:t>: Type "Housing Allowance."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Type</a:t>
            </a:r>
            <a:r>
              <a:rPr kumimoji="0" lang="en-US" altLang="en-US" sz="1800" b="0" i="0" u="none" strike="noStrike" cap="none" normalizeH="0" baseline="0">
                <a:ln>
                  <a:noFill/>
                </a:ln>
                <a:solidFill>
                  <a:schemeClr val="tx1"/>
                </a:solidFill>
                <a:effectLst/>
                <a:latin typeface="Arial" panose="020B0604020202020204" pitchFamily="34" charset="0"/>
              </a:rPr>
              <a:t>: Choose "Earnings."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Assign to Employees</a:t>
            </a:r>
            <a:r>
              <a:rPr kumimoji="0" lang="en-US" altLang="en-US" sz="1800" b="0" i="0" u="none" strike="noStrike" cap="none" normalizeH="0" baseline="0">
                <a:ln>
                  <a:noFill/>
                </a:ln>
                <a:solidFill>
                  <a:schemeClr val="tx1"/>
                </a:solidFill>
                <a:effectLst/>
                <a:latin typeface="Arial" panose="020B0604020202020204" pitchFamily="34" charset="0"/>
              </a:rPr>
              <a:t>: Go to employee records to assign it.</a:t>
            </a:r>
          </a:p>
        </p:txBody>
      </p:sp>
    </p:spTree>
    <p:extLst>
      <p:ext uri="{BB962C8B-B14F-4D97-AF65-F5344CB8AC3E}">
        <p14:creationId xmlns:p14="http://schemas.microsoft.com/office/powerpoint/2010/main" val="1231721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xmlns="" id="{18215975-B35D-956B-F5EF-2AE21D3B2828}"/>
              </a:ext>
            </a:extLst>
          </p:cNvPr>
          <p:cNvPicPr>
            <a:picLocks noGrp="1" noChangeAspect="1"/>
          </p:cNvPicPr>
          <p:nvPr>
            <p:ph sz="half" idx="1"/>
          </p:nvPr>
        </p:nvPicPr>
        <p:blipFill>
          <a:blip r:embed="rId2"/>
          <a:stretch>
            <a:fillRect/>
          </a:stretch>
        </p:blipFill>
        <p:spPr>
          <a:xfrm>
            <a:off x="889871" y="1636313"/>
            <a:ext cx="4937125" cy="3585374"/>
          </a:xfrm>
          <a:prstGeom prst="rect">
            <a:avLst/>
          </a:prstGeom>
        </p:spPr>
      </p:pic>
      <p:pic>
        <p:nvPicPr>
          <p:cNvPr id="6" name="Picture 5">
            <a:extLst>
              <a:ext uri="{FF2B5EF4-FFF2-40B4-BE49-F238E27FC236}">
                <a16:creationId xmlns:a16="http://schemas.microsoft.com/office/drawing/2014/main" xmlns="" id="{84EF53CF-9144-3DF1-FD9C-17DD8C9AA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238" y="2159705"/>
            <a:ext cx="5741669" cy="2103950"/>
          </a:xfrm>
          <a:prstGeom prst="rect">
            <a:avLst/>
          </a:prstGeom>
        </p:spPr>
      </p:pic>
    </p:spTree>
    <p:extLst>
      <p:ext uri="{BB962C8B-B14F-4D97-AF65-F5344CB8AC3E}">
        <p14:creationId xmlns:p14="http://schemas.microsoft.com/office/powerpoint/2010/main" val="413437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D47D9C-BEC5-6574-86DE-E97F16BFDA09}"/>
              </a:ext>
            </a:extLst>
          </p:cNvPr>
          <p:cNvSpPr>
            <a:spLocks noGrp="1"/>
          </p:cNvSpPr>
          <p:nvPr>
            <p:ph sz="half" idx="1"/>
          </p:nvPr>
        </p:nvSpPr>
        <p:spPr>
          <a:xfrm>
            <a:off x="449799" y="113452"/>
            <a:ext cx="12008285" cy="1291946"/>
          </a:xfrm>
        </p:spPr>
        <p:txBody>
          <a:bodyPr>
            <a:noAutofit/>
          </a:bodyPr>
          <a:lstStyle/>
          <a:p>
            <a:r>
              <a:rPr lang="en-US" sz="3600">
                <a:solidFill>
                  <a:srgbClr val="623B69"/>
                </a:solidFill>
                <a:latin typeface="Neue Haas Grotesk Text Pro (Body)"/>
              </a:rPr>
              <a:t>Transportation / Earnings </a:t>
            </a:r>
          </a:p>
        </p:txBody>
      </p:sp>
      <p:pic>
        <p:nvPicPr>
          <p:cNvPr id="5" name="Picture 4">
            <a:extLst>
              <a:ext uri="{FF2B5EF4-FFF2-40B4-BE49-F238E27FC236}">
                <a16:creationId xmlns:a16="http://schemas.microsoft.com/office/drawing/2014/main" xmlns="" id="{BC10B805-A7E5-1936-DADB-DD4E3A33CAAD}"/>
              </a:ext>
            </a:extLst>
          </p:cNvPr>
          <p:cNvPicPr>
            <a:picLocks noChangeAspect="1"/>
          </p:cNvPicPr>
          <p:nvPr/>
        </p:nvPicPr>
        <p:blipFill rotWithShape="1">
          <a:blip r:embed="rId2">
            <a:extLst>
              <a:ext uri="{28A0092B-C50C-407E-A947-70E740481C1C}">
                <a14:useLocalDpi xmlns:a14="http://schemas.microsoft.com/office/drawing/2010/main" val="0"/>
              </a:ext>
            </a:extLst>
          </a:blip>
          <a:srcRect t="1646" r="1913"/>
          <a:stretch/>
        </p:blipFill>
        <p:spPr>
          <a:xfrm>
            <a:off x="1888329" y="1351702"/>
            <a:ext cx="7536873" cy="5251948"/>
          </a:xfrm>
          <a:prstGeom prst="rect">
            <a:avLst/>
          </a:prstGeom>
        </p:spPr>
      </p:pic>
    </p:spTree>
    <p:extLst>
      <p:ext uri="{BB962C8B-B14F-4D97-AF65-F5344CB8AC3E}">
        <p14:creationId xmlns:p14="http://schemas.microsoft.com/office/powerpoint/2010/main" val="495828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51C84C-FEAB-AB9B-7111-BF6C961C8420}"/>
              </a:ext>
            </a:extLst>
          </p:cNvPr>
          <p:cNvSpPr>
            <a:spLocks noGrp="1"/>
          </p:cNvSpPr>
          <p:nvPr>
            <p:ph type="title"/>
          </p:nvPr>
        </p:nvSpPr>
        <p:spPr>
          <a:xfrm>
            <a:off x="868679" y="1395395"/>
            <a:ext cx="3201875" cy="628686"/>
          </a:xfrm>
        </p:spPr>
        <p:txBody>
          <a:bodyPr>
            <a:normAutofit/>
          </a:bodyPr>
          <a:lstStyle/>
          <a:p>
            <a:r>
              <a:rPr lang="en-US" sz="2800">
                <a:solidFill>
                  <a:schemeClr val="accent6">
                    <a:lumMod val="75000"/>
                  </a:schemeClr>
                </a:solidFill>
              </a:rPr>
              <a:t>Link The Element</a:t>
            </a:r>
          </a:p>
        </p:txBody>
      </p:sp>
      <p:pic>
        <p:nvPicPr>
          <p:cNvPr id="5" name="Content Placeholder 4">
            <a:extLst>
              <a:ext uri="{FF2B5EF4-FFF2-40B4-BE49-F238E27FC236}">
                <a16:creationId xmlns:a16="http://schemas.microsoft.com/office/drawing/2014/main" xmlns="" id="{54FB22CB-786D-C646-1EB9-652703AC9582}"/>
              </a:ext>
            </a:extLst>
          </p:cNvPr>
          <p:cNvPicPr>
            <a:picLocks noGrp="1" noChangeAspect="1"/>
          </p:cNvPicPr>
          <p:nvPr>
            <p:ph idx="1"/>
          </p:nvPr>
        </p:nvPicPr>
        <p:blipFill>
          <a:blip r:embed="rId2"/>
          <a:stretch>
            <a:fillRect/>
          </a:stretch>
        </p:blipFill>
        <p:spPr>
          <a:xfrm>
            <a:off x="5643695" y="1709738"/>
            <a:ext cx="5373422" cy="4097337"/>
          </a:xfrm>
          <a:prstGeom prst="rect">
            <a:avLst/>
          </a:prstGeom>
        </p:spPr>
      </p:pic>
      <p:sp>
        <p:nvSpPr>
          <p:cNvPr id="6" name="Rectangle 1">
            <a:extLst>
              <a:ext uri="{FF2B5EF4-FFF2-40B4-BE49-F238E27FC236}">
                <a16:creationId xmlns:a16="http://schemas.microsoft.com/office/drawing/2014/main" xmlns="" id="{E449F806-B47C-1F98-0BA2-938CE7F11900}"/>
              </a:ext>
            </a:extLst>
          </p:cNvPr>
          <p:cNvSpPr>
            <a:spLocks noGrp="1" noChangeArrowheads="1"/>
          </p:cNvSpPr>
          <p:nvPr>
            <p:ph type="body" sz="half" idx="2"/>
          </p:nvPr>
        </p:nvSpPr>
        <p:spPr bwMode="auto">
          <a:xfrm>
            <a:off x="868679" y="2024081"/>
            <a:ext cx="282824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Your Element</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Find and click on your element (like "Housing Allowance").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Link to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 the element details, go to the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Choose the payrolls to link it 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5912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44194FD-281D-26B5-BA5D-13C9935AB50D}"/>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xmlns="" id="{7558FC4F-A248-0E3D-1E87-13CF67972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 y="332580"/>
            <a:ext cx="6035040" cy="6269038"/>
          </a:xfrm>
          <a:prstGeom prst="rect">
            <a:avLst/>
          </a:prstGeom>
        </p:spPr>
      </p:pic>
      <p:pic>
        <p:nvPicPr>
          <p:cNvPr id="6" name="Picture 5">
            <a:extLst>
              <a:ext uri="{FF2B5EF4-FFF2-40B4-BE49-F238E27FC236}">
                <a16:creationId xmlns:a16="http://schemas.microsoft.com/office/drawing/2014/main" xmlns="" id="{CD7ED9DE-A96D-250B-F6A3-148DC0845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96" y="2149427"/>
            <a:ext cx="5486400" cy="2015490"/>
          </a:xfrm>
          <a:prstGeom prst="rect">
            <a:avLst/>
          </a:prstGeom>
        </p:spPr>
      </p:pic>
    </p:spTree>
    <p:extLst>
      <p:ext uri="{BB962C8B-B14F-4D97-AF65-F5344CB8AC3E}">
        <p14:creationId xmlns:p14="http://schemas.microsoft.com/office/powerpoint/2010/main" val="44316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4B1F25-D979-4BF9-8CFD-ED2F8246ED41}"/>
              </a:ext>
            </a:extLst>
          </p:cNvPr>
          <p:cNvSpPr>
            <a:spLocks noGrp="1"/>
          </p:cNvSpPr>
          <p:nvPr>
            <p:ph type="title"/>
          </p:nvPr>
        </p:nvSpPr>
        <p:spPr>
          <a:xfrm>
            <a:off x="281558" y="3771899"/>
            <a:ext cx="11434191" cy="1104900"/>
          </a:xfrm>
        </p:spPr>
        <p:txBody>
          <a:bodyPr>
            <a:noAutofit/>
          </a:bodyPr>
          <a:lstStyle/>
          <a:p>
            <a:pPr>
              <a:lnSpc>
                <a:spcPct val="150000"/>
              </a:lnSpc>
            </a:pPr>
            <a:r>
              <a:rPr lang="en-US" sz="2800" b="0">
                <a:solidFill>
                  <a:srgbClr val="623B69"/>
                </a:solidFill>
                <a:effectLst/>
                <a:latin typeface="Neue Haas Grotesk Text Pro (Body)"/>
                <a:ea typeface="Calibri" panose="020F0502020204030204" pitchFamily="34" charset="0"/>
                <a:cs typeface="Arial" panose="020B0604020202020204" pitchFamily="34" charset="0"/>
              </a:rPr>
              <a:t>HR_EEHCGOV.EG (HR Responsibility) – People –Enter &amp; Maintain – Assignment – Entries</a:t>
            </a:r>
            <a:endParaRPr lang="en-US" sz="4800" b="0">
              <a:solidFill>
                <a:srgbClr val="623B69"/>
              </a:solidFill>
              <a:latin typeface="Neue Haas Grotesk Text Pro (Body)"/>
            </a:endParaRPr>
          </a:p>
        </p:txBody>
      </p:sp>
      <p:pic>
        <p:nvPicPr>
          <p:cNvPr id="5" name="Picture 4">
            <a:extLst>
              <a:ext uri="{FF2B5EF4-FFF2-40B4-BE49-F238E27FC236}">
                <a16:creationId xmlns:a16="http://schemas.microsoft.com/office/drawing/2014/main" xmlns="" id="{2A59FFA9-F2EF-DEE5-8002-6720AF981F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25" y="57151"/>
            <a:ext cx="6059668" cy="3374899"/>
          </a:xfrm>
          <a:prstGeom prst="rect">
            <a:avLst/>
          </a:prstGeom>
        </p:spPr>
      </p:pic>
      <p:pic>
        <p:nvPicPr>
          <p:cNvPr id="6" name="Picture 5">
            <a:extLst>
              <a:ext uri="{FF2B5EF4-FFF2-40B4-BE49-F238E27FC236}">
                <a16:creationId xmlns:a16="http://schemas.microsoft.com/office/drawing/2014/main" xmlns="" id="{C7A8B158-DC57-FDAC-F314-E075444B0C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20"/>
          <a:stretch/>
        </p:blipFill>
        <p:spPr>
          <a:xfrm>
            <a:off x="6240018" y="93737"/>
            <a:ext cx="5894832" cy="3357364"/>
          </a:xfrm>
          <a:prstGeom prst="rect">
            <a:avLst/>
          </a:prstGeom>
        </p:spPr>
      </p:pic>
      <p:sp>
        <p:nvSpPr>
          <p:cNvPr id="7" name="Title 1">
            <a:extLst>
              <a:ext uri="{FF2B5EF4-FFF2-40B4-BE49-F238E27FC236}">
                <a16:creationId xmlns:a16="http://schemas.microsoft.com/office/drawing/2014/main" xmlns="" id="{3B020461-5D26-D8BD-B134-FF375534CE34}"/>
              </a:ext>
            </a:extLst>
          </p:cNvPr>
          <p:cNvSpPr txBox="1">
            <a:spLocks/>
          </p:cNvSpPr>
          <p:nvPr/>
        </p:nvSpPr>
        <p:spPr>
          <a:xfrm>
            <a:off x="281558" y="5467349"/>
            <a:ext cx="11853292" cy="1104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nSpc>
                <a:spcPct val="150000"/>
              </a:lnSpc>
              <a:spcAft>
                <a:spcPts val="1000"/>
              </a:spcAft>
            </a:pPr>
            <a:r>
              <a:rPr lang="en-US" sz="2800" b="0">
                <a:solidFill>
                  <a:srgbClr val="623B69"/>
                </a:solidFill>
                <a:effectLst/>
                <a:latin typeface="Neue Haas Grotesk Text Pro (Body)"/>
                <a:ea typeface="Calibri" panose="020F0502020204030204" pitchFamily="34" charset="0"/>
                <a:cs typeface="Arial" panose="020B0604020202020204" pitchFamily="34" charset="0"/>
              </a:rPr>
              <a:t>HR_EEHCGOV.EG  (HR Responsibility) – People –Enter &amp; Maintain – Assignment – Others – Quick Pay </a:t>
            </a:r>
          </a:p>
        </p:txBody>
      </p:sp>
    </p:spTree>
    <p:extLst>
      <p:ext uri="{BB962C8B-B14F-4D97-AF65-F5344CB8AC3E}">
        <p14:creationId xmlns:p14="http://schemas.microsoft.com/office/powerpoint/2010/main" val="710686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ADA48D-A7EE-B6EB-4112-E61C226F07D2}"/>
              </a:ext>
            </a:extLst>
          </p:cNvPr>
          <p:cNvSpPr>
            <a:spLocks noGrp="1"/>
          </p:cNvSpPr>
          <p:nvPr>
            <p:ph type="title"/>
          </p:nvPr>
        </p:nvSpPr>
        <p:spPr/>
        <p:txBody>
          <a:bodyPr/>
          <a:lstStyle/>
          <a:p>
            <a:r>
              <a:rPr lang="en-US">
                <a:solidFill>
                  <a:schemeClr val="accent6">
                    <a:lumMod val="75000"/>
                  </a:schemeClr>
                </a:solidFill>
              </a:rPr>
              <a:t>Run the Payroll </a:t>
            </a:r>
          </a:p>
        </p:txBody>
      </p:sp>
      <p:pic>
        <p:nvPicPr>
          <p:cNvPr id="6" name="Content Placeholder 5">
            <a:extLst>
              <a:ext uri="{FF2B5EF4-FFF2-40B4-BE49-F238E27FC236}">
                <a16:creationId xmlns:a16="http://schemas.microsoft.com/office/drawing/2014/main" xmlns="" id="{59AB107E-EE27-AA54-16CB-2F27C2A2072C}"/>
              </a:ext>
            </a:extLst>
          </p:cNvPr>
          <p:cNvPicPr>
            <a:picLocks noGrp="1" noChangeAspect="1"/>
          </p:cNvPicPr>
          <p:nvPr>
            <p:ph sz="half" idx="1"/>
          </p:nvPr>
        </p:nvPicPr>
        <p:blipFill>
          <a:blip r:embed="rId2"/>
          <a:stretch>
            <a:fillRect/>
          </a:stretch>
        </p:blipFill>
        <p:spPr>
          <a:xfrm>
            <a:off x="1711723" y="2478088"/>
            <a:ext cx="3745705" cy="3694112"/>
          </a:xfrm>
          <a:prstGeom prst="rect">
            <a:avLst/>
          </a:prstGeom>
        </p:spPr>
      </p:pic>
      <p:pic>
        <p:nvPicPr>
          <p:cNvPr id="5" name="Content Placeholder 4">
            <a:extLst>
              <a:ext uri="{FF2B5EF4-FFF2-40B4-BE49-F238E27FC236}">
                <a16:creationId xmlns:a16="http://schemas.microsoft.com/office/drawing/2014/main" xmlns="" id="{057FC1EF-D388-9727-CFDC-4817EDDC4BA3}"/>
              </a:ext>
            </a:extLst>
          </p:cNvPr>
          <p:cNvPicPr>
            <a:picLocks noGrp="1" noChangeAspect="1"/>
          </p:cNvPicPr>
          <p:nvPr>
            <p:ph sz="half" idx="2"/>
          </p:nvPr>
        </p:nvPicPr>
        <p:blipFill>
          <a:blip r:embed="rId3"/>
          <a:stretch>
            <a:fillRect/>
          </a:stretch>
        </p:blipFill>
        <p:spPr>
          <a:xfrm>
            <a:off x="6960729" y="2478088"/>
            <a:ext cx="3707730" cy="3694112"/>
          </a:xfrm>
          <a:prstGeom prst="rect">
            <a:avLst/>
          </a:prstGeom>
        </p:spPr>
      </p:pic>
    </p:spTree>
    <p:extLst>
      <p:ext uri="{BB962C8B-B14F-4D97-AF65-F5344CB8AC3E}">
        <p14:creationId xmlns:p14="http://schemas.microsoft.com/office/powerpoint/2010/main" val="201361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xmlns=""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xmlns=""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xmlns=""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3EE38909-A3DC-C5BA-1726-C2C8B3DC02EE}"/>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600">
                <a:solidFill>
                  <a:schemeClr val="accent6">
                    <a:lumMod val="75000"/>
                  </a:schemeClr>
                </a:solidFill>
              </a:rPr>
              <a:t>Process of adding the user in Oracle EBS?</a:t>
            </a:r>
          </a:p>
        </p:txBody>
      </p:sp>
      <p:sp>
        <p:nvSpPr>
          <p:cNvPr id="22" name="Rectangle 21">
            <a:extLst>
              <a:ext uri="{FF2B5EF4-FFF2-40B4-BE49-F238E27FC236}">
                <a16:creationId xmlns:a16="http://schemas.microsoft.com/office/drawing/2014/main" xmlns=""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xmlns="" id="{EBE1B0A3-51C0-D6C6-ED26-F6F55C3822B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Log in: as Administrator</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Navigate to: Security</a:t>
            </a:r>
            <a:r>
              <a:rPr kumimoji="0" lang="en-US" altLang="en-US" sz="1100" b="0" i="0" u="none" strike="noStrike" cap="none" normalizeH="0" baseline="0">
                <a:ln>
                  <a:noFill/>
                </a:ln>
                <a:effectLst/>
              </a:rPr>
              <a:t> &gt; </a:t>
            </a:r>
            <a:r>
              <a:rPr kumimoji="0" lang="en-US" altLang="en-US" sz="1100" b="1" i="0" u="none" strike="noStrike" cap="none" normalizeH="0" baseline="0">
                <a:ln>
                  <a:noFill/>
                </a:ln>
                <a:effectLst/>
              </a:rPr>
              <a:t>User</a:t>
            </a:r>
            <a:r>
              <a:rPr kumimoji="0" lang="en-US" altLang="en-US" sz="1100" b="0" i="0" u="none" strike="noStrike" cap="none" normalizeH="0" baseline="0">
                <a:ln>
                  <a:noFill/>
                </a:ln>
                <a:effectLst/>
              </a:rPr>
              <a:t> &gt; </a:t>
            </a:r>
            <a:r>
              <a:rPr kumimoji="0" lang="en-US" altLang="en-US" sz="1100" b="1" i="0" u="none" strike="noStrike" cap="none" normalizeH="0" baseline="0">
                <a:ln>
                  <a:noFill/>
                </a:ln>
                <a:effectLst/>
              </a:rPr>
              <a:t>Define</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Create: a New User</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Enter</a:t>
            </a:r>
            <a:r>
              <a:rPr kumimoji="0" lang="en-US" altLang="en-US" sz="1100" b="0" i="0" u="none" strike="noStrike" cap="none" normalizeH="0" baseline="0">
                <a:ln>
                  <a:noFill/>
                </a:ln>
                <a:effectLst/>
              </a:rPr>
              <a:t>:</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User Name</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Password</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Email</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Fill in User Details:</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Add:</a:t>
            </a:r>
            <a:r>
              <a:rPr kumimoji="0" lang="en-US" altLang="en-US" sz="1100" b="0" i="0" u="none" strike="noStrike" cap="none" normalizeH="0" baseline="0">
                <a:ln>
                  <a:noFill/>
                </a:ln>
                <a:effectLst/>
              </a:rPr>
              <a:t> </a:t>
            </a:r>
            <a:r>
              <a:rPr kumimoji="0" lang="en-US" altLang="en-US" sz="1100" i="0" u="none" strike="noStrike" cap="none" normalizeH="0" baseline="0">
                <a:ln>
                  <a:noFill/>
                </a:ln>
                <a:effectLst/>
              </a:rPr>
              <a:t>Full Name </a:t>
            </a:r>
            <a:r>
              <a:rPr kumimoji="0" lang="en-US" altLang="en-US" sz="1100" b="0" i="0" u="none" strike="noStrike" cap="none" normalizeH="0" baseline="0">
                <a:ln>
                  <a:noFill/>
                </a:ln>
                <a:effectLst/>
              </a:rPr>
              <a:t>and any other relevant info.</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Assign: Global HRMS Manager Responsibility</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Responsibilities</a:t>
            </a:r>
            <a:r>
              <a:rPr kumimoji="0" lang="en-US" altLang="en-US" sz="1100" b="0" i="0" u="none" strike="noStrike" cap="none" normalizeH="0" baseline="0">
                <a:ln>
                  <a:noFill/>
                </a:ln>
                <a:effectLst/>
              </a:rPr>
              <a:t> section, click </a:t>
            </a:r>
            <a:r>
              <a:rPr kumimoji="0" lang="en-US" altLang="en-US" sz="1100" b="1" i="0" u="none" strike="noStrike" cap="none" normalizeH="0" baseline="0">
                <a:ln>
                  <a:noFill/>
                </a:ln>
                <a:effectLst/>
              </a:rPr>
              <a:t>Add</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Choose:</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Global</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HRMS Manager Responsibility</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Save Changes:</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Click:</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Save</a:t>
            </a:r>
            <a:r>
              <a:rPr kumimoji="0" lang="en-US" altLang="en-US" sz="1100" b="0" i="0" u="none" strike="noStrike" cap="none" normalizeH="0" baseline="0">
                <a:ln>
                  <a:noFill/>
                </a:ln>
                <a:effectLst/>
              </a:rPr>
              <a:t> to finish.</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Test the User</a:t>
            </a:r>
            <a:endParaRPr kumimoji="0" lang="en-US" altLang="en-US" sz="1100" b="0" i="0" u="none" strike="noStrike" cap="none" normalizeH="0" baseline="0">
              <a:ln>
                <a:noFill/>
              </a:ln>
              <a:effectLst/>
            </a:endParaRPr>
          </a:p>
          <a:p>
            <a:pPr indent="-228600">
              <a:lnSpc>
                <a:spcPct val="100000"/>
              </a:lnSpc>
              <a:buFont typeface="Arial" panose="020B0604020202020204" pitchFamily="34" charset="0"/>
              <a:buChar char="•"/>
            </a:pPr>
            <a:endParaRPr lang="en-US" sz="1100"/>
          </a:p>
        </p:txBody>
      </p:sp>
      <p:pic>
        <p:nvPicPr>
          <p:cNvPr id="5" name="Content Placeholder 4">
            <a:extLst>
              <a:ext uri="{FF2B5EF4-FFF2-40B4-BE49-F238E27FC236}">
                <a16:creationId xmlns:a16="http://schemas.microsoft.com/office/drawing/2014/main" xmlns="" id="{BEE8313B-6A4A-825A-2DB2-271028C6625E}"/>
              </a:ext>
            </a:extLst>
          </p:cNvPr>
          <p:cNvPicPr>
            <a:picLocks noGrp="1" noChangeAspect="1"/>
          </p:cNvPicPr>
          <p:nvPr>
            <p:ph idx="1"/>
          </p:nvPr>
        </p:nvPicPr>
        <p:blipFill>
          <a:blip r:embed="rId2"/>
          <a:stretch>
            <a:fillRect/>
          </a:stretch>
        </p:blipFill>
        <p:spPr>
          <a:xfrm>
            <a:off x="4901184" y="926801"/>
            <a:ext cx="6922008" cy="5104981"/>
          </a:xfrm>
          <a:prstGeom prst="rect">
            <a:avLst/>
          </a:prstGeom>
        </p:spPr>
      </p:pic>
    </p:spTree>
    <p:extLst>
      <p:ext uri="{BB962C8B-B14F-4D97-AF65-F5344CB8AC3E}">
        <p14:creationId xmlns:p14="http://schemas.microsoft.com/office/powerpoint/2010/main" val="391202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9C229-8654-0D7D-62A0-A3909B6F0D55}"/>
              </a:ext>
            </a:extLst>
          </p:cNvPr>
          <p:cNvSpPr>
            <a:spLocks noGrp="1"/>
          </p:cNvSpPr>
          <p:nvPr>
            <p:ph type="title"/>
          </p:nvPr>
        </p:nvSpPr>
        <p:spPr>
          <a:xfrm>
            <a:off x="868679" y="1371162"/>
            <a:ext cx="3099816" cy="540584"/>
          </a:xfrm>
        </p:spPr>
        <p:txBody>
          <a:bodyPr>
            <a:normAutofit/>
          </a:bodyPr>
          <a:lstStyle/>
          <a:p>
            <a:r>
              <a:rPr lang="en-US" sz="2400">
                <a:solidFill>
                  <a:schemeClr val="accent6">
                    <a:lumMod val="75000"/>
                  </a:schemeClr>
                </a:solidFill>
              </a:rPr>
              <a:t>Run The Request </a:t>
            </a:r>
          </a:p>
        </p:txBody>
      </p:sp>
      <p:pic>
        <p:nvPicPr>
          <p:cNvPr id="5" name="Content Placeholder 4">
            <a:extLst>
              <a:ext uri="{FF2B5EF4-FFF2-40B4-BE49-F238E27FC236}">
                <a16:creationId xmlns:a16="http://schemas.microsoft.com/office/drawing/2014/main" xmlns="" id="{B43AB00C-F540-95E3-D2E7-A2E05E31CD04}"/>
              </a:ext>
            </a:extLst>
          </p:cNvPr>
          <p:cNvPicPr>
            <a:picLocks noGrp="1" noChangeAspect="1"/>
          </p:cNvPicPr>
          <p:nvPr>
            <p:ph idx="1"/>
          </p:nvPr>
        </p:nvPicPr>
        <p:blipFill>
          <a:blip r:embed="rId2"/>
          <a:stretch>
            <a:fillRect/>
          </a:stretch>
        </p:blipFill>
        <p:spPr>
          <a:xfrm>
            <a:off x="5597327" y="1709738"/>
            <a:ext cx="5466158" cy="4097337"/>
          </a:xfrm>
          <a:prstGeom prst="rect">
            <a:avLst/>
          </a:prstGeom>
        </p:spPr>
      </p:pic>
      <p:sp>
        <p:nvSpPr>
          <p:cNvPr id="6" name="Rectangle 1">
            <a:extLst>
              <a:ext uri="{FF2B5EF4-FFF2-40B4-BE49-F238E27FC236}">
                <a16:creationId xmlns:a16="http://schemas.microsoft.com/office/drawing/2014/main" xmlns="" id="{AC1EA6EB-2C21-AFCB-2603-52C7EFC181DB}"/>
              </a:ext>
            </a:extLst>
          </p:cNvPr>
          <p:cNvSpPr>
            <a:spLocks noGrp="1" noChangeArrowheads="1"/>
          </p:cNvSpPr>
          <p:nvPr>
            <p:ph type="body" sz="half" idx="2"/>
          </p:nvPr>
        </p:nvSpPr>
        <p:spPr bwMode="auto">
          <a:xfrm>
            <a:off x="868679" y="1911746"/>
            <a:ext cx="357550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Processes</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Run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Payroll</a:t>
            </a:r>
            <a:r>
              <a:rPr kumimoji="0" lang="en-US" altLang="en-US" sz="1800" b="0" i="0" u="none" strike="noStrike" cap="none" normalizeH="0" baseline="0">
                <a:ln>
                  <a:noFill/>
                </a:ln>
                <a:solidFill>
                  <a:schemeClr val="tx1"/>
                </a:solidFill>
                <a:effectLst/>
                <a:latin typeface="Arial" panose="020B0604020202020204" pitchFamily="34" charset="0"/>
              </a:rPr>
              <a:t>: Pick the payroll you want (like Monthly).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Set Dates</a:t>
            </a:r>
            <a:r>
              <a:rPr kumimoji="0" lang="en-US" altLang="en-US" sz="1800" b="0" i="0" u="none" strike="noStrike" cap="none" normalizeH="0" baseline="0">
                <a:ln>
                  <a:noFill/>
                </a:ln>
                <a:solidFill>
                  <a:schemeClr val="tx1"/>
                </a:solidFill>
                <a:effectLst/>
                <a:latin typeface="Arial" panose="020B0604020202020204" pitchFamily="34" charset="0"/>
              </a:rPr>
              <a:t>: Choose the period for payroll.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Submit</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Submit</a:t>
            </a:r>
            <a:r>
              <a:rPr kumimoji="0" lang="en-US" altLang="en-US" sz="1800" b="0" i="0" u="none" strike="noStrike" cap="none" normalizeH="0" baseline="0">
                <a:ln>
                  <a:noFill/>
                </a:ln>
                <a:solidFill>
                  <a:schemeClr val="tx1"/>
                </a:solidFill>
                <a:effectLst/>
                <a:latin typeface="Arial" panose="020B0604020202020204" pitchFamily="34" charset="0"/>
              </a:rPr>
              <a:t> to start.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Check Status</a:t>
            </a:r>
            <a:r>
              <a:rPr kumimoji="0" lang="en-US" altLang="en-US" sz="1800" b="0" i="0" u="none" strike="noStrike" cap="none" normalizeH="0" baseline="0">
                <a:ln>
                  <a:noFill/>
                </a:ln>
                <a:solidFill>
                  <a:schemeClr val="tx1"/>
                </a:solidFill>
                <a:effectLst/>
                <a:latin typeface="Arial" panose="020B0604020202020204" pitchFamily="34" charset="0"/>
              </a:rPr>
              <a:t>: Go to </a:t>
            </a:r>
            <a:r>
              <a:rPr kumimoji="0" lang="en-US" altLang="en-US" sz="1800" b="1" i="0" u="none" strike="noStrike" cap="none" normalizeH="0" baseline="0">
                <a:ln>
                  <a:noFill/>
                </a:ln>
                <a:solidFill>
                  <a:schemeClr val="tx1"/>
                </a:solidFill>
                <a:effectLst/>
                <a:latin typeface="Arial" panose="020B0604020202020204" pitchFamily="34" charset="0"/>
              </a:rPr>
              <a:t>View Requests</a:t>
            </a:r>
            <a:r>
              <a:rPr kumimoji="0" lang="en-US" altLang="en-US" sz="1800" b="0" i="0" u="none" strike="noStrike" cap="none" normalizeH="0" baseline="0">
                <a:ln>
                  <a:noFill/>
                </a:ln>
                <a:solidFill>
                  <a:schemeClr val="tx1"/>
                </a:solidFill>
                <a:effectLst/>
                <a:latin typeface="Arial" panose="020B0604020202020204" pitchFamily="34" charset="0"/>
              </a:rPr>
              <a:t> to see if it’s done.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Review</a:t>
            </a:r>
            <a:r>
              <a:rPr kumimoji="0" lang="en-US" altLang="en-US" sz="1800" b="0" i="0" u="none" strike="noStrike" cap="none" normalizeH="0" baseline="0">
                <a:ln>
                  <a:noFill/>
                </a:ln>
                <a:solidFill>
                  <a:schemeClr val="tx1"/>
                </a:solidFill>
                <a:effectLst/>
                <a:latin typeface="Arial" panose="020B0604020202020204" pitchFamily="34" charset="0"/>
              </a:rPr>
              <a:t>: Look at the results when finished.</a:t>
            </a:r>
          </a:p>
        </p:txBody>
      </p:sp>
    </p:spTree>
    <p:extLst>
      <p:ext uri="{BB962C8B-B14F-4D97-AF65-F5344CB8AC3E}">
        <p14:creationId xmlns:p14="http://schemas.microsoft.com/office/powerpoint/2010/main" val="419307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77147D1-0AA3-BDE7-88F3-498141C48D2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Thanks I appreciate your interest.</a:t>
            </a:r>
          </a:p>
        </p:txBody>
      </p:sp>
      <p:sp>
        <p:nvSpPr>
          <p:cNvPr id="28" name="Rectangle 27">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Thumbs Up Sign">
            <a:extLst>
              <a:ext uri="{FF2B5EF4-FFF2-40B4-BE49-F238E27FC236}">
                <a16:creationId xmlns:a16="http://schemas.microsoft.com/office/drawing/2014/main" xmlns="" id="{BF1F73C1-AF5E-9E10-AF75-99DAD27D62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435406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xmlns="" id="{5C9B446A-6343-4E56-90BA-061E4DDF0F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xmlns="" id="{3EC72A1B-03D3-499C-B4BF-AC68EEC22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xmlns="" id="{216322C2-3CF0-4D33-BF90-3F384CF6D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728305C8-BE37-EE2D-A181-E63CC85E4B22}"/>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400" b="1">
                <a:solidFill>
                  <a:schemeClr val="accent6">
                    <a:lumMod val="75000"/>
                  </a:schemeClr>
                </a:solidFill>
                <a:effectLst/>
              </a:rPr>
              <a:t>Organizations Definition</a:t>
            </a:r>
            <a:br>
              <a:rPr lang="en-US" sz="2400" b="1">
                <a:solidFill>
                  <a:schemeClr val="accent6">
                    <a:lumMod val="75000"/>
                  </a:schemeClr>
                </a:solidFill>
                <a:effectLst/>
              </a:rPr>
            </a:br>
            <a:endParaRPr lang="en-US" sz="2400">
              <a:solidFill>
                <a:schemeClr val="accent6">
                  <a:lumMod val="75000"/>
                </a:schemeClr>
              </a:solidFill>
            </a:endParaRPr>
          </a:p>
        </p:txBody>
      </p:sp>
      <p:sp>
        <p:nvSpPr>
          <p:cNvPr id="24" name="Rectangle 23">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xmlns="" id="{CA42CEA1-7971-B1F3-7792-BA99919C384E}"/>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Navigate to the Setup</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Go to </a:t>
            </a:r>
            <a:r>
              <a:rPr kumimoji="0" lang="en-US" altLang="en-US" sz="1400" b="1" i="0" u="none" strike="noStrike" cap="none" normalizeH="0" baseline="0">
                <a:ln>
                  <a:noFill/>
                </a:ln>
                <a:effectLst/>
              </a:rPr>
              <a:t>System Administrator</a:t>
            </a:r>
            <a:r>
              <a:rPr kumimoji="0" lang="en-US" altLang="en-US" sz="1400" b="0" i="0" u="none" strike="noStrike" cap="none" normalizeH="0" baseline="0">
                <a:ln>
                  <a:noFill/>
                </a:ln>
                <a:effectLst/>
              </a:rPr>
              <a:t> responsibility.</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Navigate to </a:t>
            </a:r>
            <a:r>
              <a:rPr kumimoji="0" lang="en-US" altLang="en-US" sz="1400" b="1" i="0" u="none" strike="noStrike" cap="none" normalizeH="0" baseline="0">
                <a:ln>
                  <a:noFill/>
                </a:ln>
                <a:effectLst/>
              </a:rPr>
              <a:t>Organization</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Organization</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Enter Organization Information</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Click on </a:t>
            </a:r>
            <a:r>
              <a:rPr kumimoji="0" lang="en-US" altLang="en-US" sz="1400" b="1" i="0" u="none" strike="noStrike" cap="none" normalizeH="0" baseline="0">
                <a:ln>
                  <a:noFill/>
                </a:ln>
                <a:effectLst/>
              </a:rPr>
              <a:t>Define Organizations</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Fill in the </a:t>
            </a:r>
            <a:r>
              <a:rPr kumimoji="0" lang="en-US" altLang="en-US" sz="1400" b="1" i="0" u="none" strike="noStrike" cap="none" normalizeH="0" baseline="0">
                <a:ln>
                  <a:noFill/>
                </a:ln>
                <a:effectLst/>
              </a:rPr>
              <a:t>Organization Name</a:t>
            </a:r>
            <a:r>
              <a:rPr kumimoji="0" lang="en-US" altLang="en-US" sz="1400" b="0" i="0" u="none" strike="noStrike" cap="none" normalizeH="0" baseline="0">
                <a:ln>
                  <a:noFill/>
                </a:ln>
                <a:effectLst/>
              </a:rPr>
              <a:t>, </a:t>
            </a:r>
            <a:r>
              <a:rPr kumimoji="0" lang="en-US" altLang="en-US" sz="1400" b="1" i="0" u="none" strike="noStrike" cap="none" normalizeH="0" baseline="0">
                <a:ln>
                  <a:noFill/>
                </a:ln>
                <a:effectLst/>
              </a:rPr>
              <a:t>Organization Type</a:t>
            </a:r>
            <a:r>
              <a:rPr kumimoji="0" lang="en-US" altLang="en-US" sz="1400" b="0" i="0" u="none" strike="noStrike" cap="none" normalizeH="0" baseline="0">
                <a:ln>
                  <a:noFill/>
                </a:ln>
                <a:effectLst/>
              </a:rPr>
              <a:t> (e.g., Operating Unit, Inventory Organization), and other necessary details.</a:t>
            </a:r>
          </a:p>
          <a:p>
            <a:pPr marL="0" marR="0" lvl="0" indent="-228600" fontAlgn="base">
              <a:lnSpc>
                <a:spcPct val="100000"/>
              </a:lnSpc>
              <a:spcBef>
                <a:spcPct val="0"/>
              </a:spcBef>
              <a:spcAft>
                <a:spcPts val="600"/>
              </a:spcAft>
              <a:buClrTx/>
              <a:buSzTx/>
              <a:buFont typeface="Arial" panose="020B0604020202020204" pitchFamily="34" charset="0"/>
              <a:buChar char="•"/>
              <a:tabLst/>
            </a:pPr>
            <a:endParaRPr kumimoji="0" lang="en-US" altLang="en-US" sz="1400" b="0" i="0" u="none" strike="noStrike" cap="none" normalizeH="0" baseline="0">
              <a:ln>
                <a:noFill/>
              </a:ln>
              <a:effectLst/>
            </a:endParaRPr>
          </a:p>
        </p:txBody>
      </p:sp>
      <p:pic>
        <p:nvPicPr>
          <p:cNvPr id="6" name="Content Placeholder 5" descr="A screenshot of a computer&#10;&#10;Description automatically generated">
            <a:extLst>
              <a:ext uri="{FF2B5EF4-FFF2-40B4-BE49-F238E27FC236}">
                <a16:creationId xmlns:a16="http://schemas.microsoft.com/office/drawing/2014/main" xmlns="" id="{C6C3797F-3BC9-F711-31F3-36091390E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277252"/>
            <a:ext cx="6921940" cy="4412736"/>
          </a:xfrm>
          <a:prstGeom prst="rect">
            <a:avLst/>
          </a:prstGeom>
        </p:spPr>
      </p:pic>
    </p:spTree>
    <p:extLst>
      <p:ext uri="{BB962C8B-B14F-4D97-AF65-F5344CB8AC3E}">
        <p14:creationId xmlns:p14="http://schemas.microsoft.com/office/powerpoint/2010/main" val="139866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xmlns=""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xmlns=""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xmlns=""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xmlns=""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xmlns=""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F350D9D4-44CD-C65F-FE28-7E3A3351B731}"/>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a:solidFill>
                  <a:schemeClr val="accent6">
                    <a:lumMod val="75000"/>
                  </a:schemeClr>
                </a:solidFill>
              </a:rPr>
              <a:t>Add Grade </a:t>
            </a:r>
            <a:r>
              <a:rPr lang="en-US" sz="2800" err="1">
                <a:solidFill>
                  <a:schemeClr val="accent6">
                    <a:lumMod val="75000"/>
                  </a:schemeClr>
                </a:solidFill>
              </a:rPr>
              <a:t>Flexfield</a:t>
            </a:r>
            <a:r>
              <a:rPr lang="en-US" sz="2800">
                <a:solidFill>
                  <a:schemeClr val="accent6">
                    <a:lumMod val="75000"/>
                  </a:schemeClr>
                </a:solidFill>
              </a:rPr>
              <a:t> structure </a:t>
            </a:r>
          </a:p>
        </p:txBody>
      </p:sp>
      <p:sp>
        <p:nvSpPr>
          <p:cNvPr id="47" name="Rectangle 46">
            <a:extLst>
              <a:ext uri="{FF2B5EF4-FFF2-40B4-BE49-F238E27FC236}">
                <a16:creationId xmlns:a16="http://schemas.microsoft.com/office/drawing/2014/main" xmlns=""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xmlns="" id="{35C99A11-5337-E3A4-5331-ED008EC1D542}"/>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Log In</a:t>
            </a:r>
            <a:r>
              <a:rPr kumimoji="0" lang="en-US" altLang="en-US" sz="900" b="0" i="0" u="none" strike="noStrike" cap="none" normalizeH="0" baseline="0">
                <a:ln>
                  <a:noFill/>
                </a:ln>
                <a:effectLst/>
              </a:rPr>
              <a:t>: Sign in to Oracle EBS as a </a:t>
            </a:r>
            <a:r>
              <a:rPr kumimoji="0" lang="en-US" altLang="en-US" sz="900" b="1" i="0" u="none" strike="noStrike" cap="none" normalizeH="0" baseline="0">
                <a:ln>
                  <a:noFill/>
                </a:ln>
                <a:effectLst/>
              </a:rPr>
              <a:t>System Administrator</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Go to </a:t>
            </a:r>
            <a:r>
              <a:rPr kumimoji="0" lang="en-US" altLang="en-US" sz="900" b="1" i="0" u="none" strike="noStrike" cap="none" normalizeH="0" baseline="0" err="1">
                <a:ln>
                  <a:noFill/>
                </a:ln>
                <a:effectLst/>
              </a:rPr>
              <a:t>Flexfields</a:t>
            </a:r>
            <a:r>
              <a:rPr kumimoji="0" lang="en-US" altLang="en-US" sz="900" b="0" i="0" u="none" strike="noStrike" cap="none" normalizeH="0" baseline="0">
                <a:ln>
                  <a:noFill/>
                </a:ln>
                <a:effectLst/>
              </a:rPr>
              <a:t>: Navigate to </a:t>
            </a:r>
            <a:r>
              <a:rPr kumimoji="0" lang="en-US" altLang="en-US" sz="900" b="1" i="0" u="none" strike="noStrike" cap="none" normalizeH="0" baseline="0" err="1">
                <a:ln>
                  <a:noFill/>
                </a:ln>
                <a:effectLst/>
              </a:rPr>
              <a:t>Flexfields</a:t>
            </a:r>
            <a:r>
              <a:rPr kumimoji="0" lang="en-US" altLang="en-US" sz="900" b="0" i="0" u="none" strike="noStrike" cap="none" normalizeH="0" baseline="0">
                <a:ln>
                  <a:noFill/>
                </a:ln>
                <a:effectLst/>
              </a:rPr>
              <a:t> &gt; </a:t>
            </a:r>
            <a:r>
              <a:rPr kumimoji="0" lang="en-US" altLang="en-US" sz="900" b="1" i="0" u="none" strike="noStrike" cap="none" normalizeH="0" baseline="0">
                <a:ln>
                  <a:noFill/>
                </a:ln>
                <a:effectLst/>
              </a:rPr>
              <a:t>Key</a:t>
            </a:r>
            <a:r>
              <a:rPr kumimoji="0" lang="en-US" altLang="en-US" sz="900" b="0" i="0" u="none" strike="noStrike" cap="none" normalizeH="0" baseline="0">
                <a:ln>
                  <a:noFill/>
                </a:ln>
                <a:effectLst/>
              </a:rPr>
              <a:t> &gt; </a:t>
            </a:r>
            <a:r>
              <a:rPr kumimoji="0" lang="en-US" altLang="en-US" sz="900" b="1" i="0" u="none" strike="noStrike" cap="none" normalizeH="0" baseline="0">
                <a:ln>
                  <a:noFill/>
                </a:ln>
                <a:effectLst/>
              </a:rPr>
              <a:t>Segments</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Find Grade </a:t>
            </a:r>
            <a:r>
              <a:rPr kumimoji="0" lang="en-US" altLang="en-US" sz="900" b="1" i="0" u="none" strike="noStrike" cap="none" normalizeH="0" baseline="0" err="1">
                <a:ln>
                  <a:noFill/>
                </a:ln>
                <a:effectLst/>
              </a:rPr>
              <a:t>Flexfield</a:t>
            </a:r>
            <a:r>
              <a:rPr kumimoji="0" lang="en-US" altLang="en-US" sz="900" b="0" i="0" u="none" strike="noStrike" cap="none" normalizeH="0" baseline="0">
                <a:ln>
                  <a:noFill/>
                </a:ln>
                <a:effectLst/>
              </a:rPr>
              <a:t>: Look for the </a:t>
            </a:r>
            <a:r>
              <a:rPr kumimoji="0" lang="en-US" altLang="en-US" sz="900" b="1" i="0" u="none" strike="noStrike" cap="none" normalizeH="0" baseline="0">
                <a:ln>
                  <a:noFill/>
                </a:ln>
                <a:effectLst/>
              </a:rPr>
              <a:t>Grade </a:t>
            </a:r>
            <a:r>
              <a:rPr kumimoji="0" lang="en-US" altLang="en-US" sz="900" b="1" i="0" u="none" strike="noStrike" cap="none" normalizeH="0" baseline="0" err="1">
                <a:ln>
                  <a:noFill/>
                </a:ln>
                <a:effectLst/>
              </a:rPr>
              <a:t>Flexfield</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Add New Segment</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Click </a:t>
            </a:r>
            <a:r>
              <a:rPr kumimoji="0" lang="en-US" altLang="en-US" sz="900" b="1" i="0" u="none" strike="noStrike" cap="none" normalizeH="0" baseline="0">
                <a:ln>
                  <a:noFill/>
                </a:ln>
                <a:effectLst/>
              </a:rPr>
              <a:t>Create</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Fill in:</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Segment Name</a:t>
            </a:r>
            <a:r>
              <a:rPr kumimoji="0" lang="en-US" altLang="en-US" sz="900" b="0" i="0" u="none" strike="noStrike" cap="none" normalizeH="0" baseline="0">
                <a:ln>
                  <a:noFill/>
                </a:ln>
                <a:effectLst/>
              </a:rPr>
              <a:t>: Unique name.</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Description</a:t>
            </a:r>
            <a:r>
              <a:rPr kumimoji="0" lang="en-US" altLang="en-US" sz="900" b="0" i="0" u="none" strike="noStrike" cap="none" normalizeH="0" baseline="0">
                <a:ln>
                  <a:noFill/>
                </a:ln>
                <a:effectLst/>
              </a:rPr>
              <a:t>: What it is.</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Column Name</a:t>
            </a:r>
            <a:r>
              <a:rPr kumimoji="0" lang="en-US" altLang="en-US" sz="900" b="0" i="0" u="none" strike="noStrike" cap="none" normalizeH="0" baseline="0">
                <a:ln>
                  <a:noFill/>
                </a:ln>
                <a:effectLst/>
              </a:rPr>
              <a:t>: Database column name.</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Assign Value Set</a:t>
            </a:r>
            <a:r>
              <a:rPr kumimoji="0" lang="en-US" altLang="en-US" sz="900" b="0" i="0" u="none" strike="noStrike" cap="none" normalizeH="0" baseline="0">
                <a:ln>
                  <a:noFill/>
                </a:ln>
                <a:effectLst/>
              </a:rPr>
              <a:t>: Create or choose a </a:t>
            </a:r>
            <a:r>
              <a:rPr kumimoji="0" lang="en-US" altLang="en-US" sz="900" b="1" i="0" u="none" strike="noStrike" cap="none" normalizeH="0" baseline="0">
                <a:ln>
                  <a:noFill/>
                </a:ln>
                <a:effectLst/>
              </a:rPr>
              <a:t>Value Set</a:t>
            </a:r>
            <a:r>
              <a:rPr kumimoji="0" lang="en-US" altLang="en-US" sz="900" b="0" i="0" u="none" strike="noStrike" cap="none" normalizeH="0" baseline="0">
                <a:ln>
                  <a:noFill/>
                </a:ln>
                <a:effectLst/>
              </a:rPr>
              <a:t> and link it to your segment.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Set Properties</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Choose </a:t>
            </a:r>
            <a:r>
              <a:rPr kumimoji="0" lang="en-US" altLang="en-US" sz="900" b="1" i="0" u="none" strike="noStrike" cap="none" normalizeH="0" baseline="0">
                <a:ln>
                  <a:noFill/>
                </a:ln>
                <a:effectLst/>
              </a:rPr>
              <a:t>Data Type</a:t>
            </a:r>
            <a:endParaRPr kumimoji="0" lang="en-US" altLang="en-US" sz="9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Set </a:t>
            </a:r>
            <a:r>
              <a:rPr kumimoji="0" lang="en-US" altLang="en-US" sz="900" b="1" i="0" u="none" strike="noStrike" cap="none" normalizeH="0" baseline="0">
                <a:ln>
                  <a:noFill/>
                </a:ln>
                <a:effectLst/>
              </a:rPr>
              <a:t>Length</a:t>
            </a:r>
            <a:r>
              <a:rPr kumimoji="0" lang="en-US" altLang="en-US" sz="900" b="0" i="0" u="none" strike="noStrike" cap="none" normalizeH="0" baseline="0">
                <a:ln>
                  <a:noFill/>
                </a:ln>
                <a:effectLst/>
              </a:rPr>
              <a:t> (max characters).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Decide if it’s </a:t>
            </a:r>
            <a:r>
              <a:rPr kumimoji="0" lang="en-US" altLang="en-US" sz="900" b="1" i="0" u="none" strike="noStrike" cap="none" normalizeH="0" baseline="0">
                <a:ln>
                  <a:noFill/>
                </a:ln>
                <a:effectLst/>
              </a:rPr>
              <a:t>Mandatory</a:t>
            </a:r>
            <a:r>
              <a:rPr kumimoji="0" lang="en-US" altLang="en-US" sz="900" b="0" i="0" u="none" strike="noStrike" cap="none" normalizeH="0" baseline="0">
                <a:ln>
                  <a:noFill/>
                </a:ln>
                <a:effectLst/>
              </a:rPr>
              <a:t> or </a:t>
            </a:r>
            <a:r>
              <a:rPr kumimoji="0" lang="en-US" altLang="en-US" sz="900" b="1" i="0" u="none" strike="noStrike" cap="none" normalizeH="0" baseline="0">
                <a:ln>
                  <a:noFill/>
                </a:ln>
                <a:effectLst/>
              </a:rPr>
              <a:t>Enabled</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Compile</a:t>
            </a:r>
            <a:r>
              <a:rPr kumimoji="0" lang="en-US" altLang="en-US" sz="900" b="0" i="0" u="none" strike="noStrike" cap="none" normalizeH="0" baseline="0">
                <a:ln>
                  <a:noFill/>
                </a:ln>
                <a:effectLst/>
              </a:rPr>
              <a:t>: Click </a:t>
            </a:r>
            <a:r>
              <a:rPr kumimoji="0" lang="en-US" altLang="en-US" sz="900" b="1" i="0" u="none" strike="noStrike" cap="none" normalizeH="0" baseline="0">
                <a:ln>
                  <a:noFill/>
                </a:ln>
                <a:effectLst/>
              </a:rPr>
              <a:t>Compile</a:t>
            </a:r>
            <a:r>
              <a:rPr kumimoji="0" lang="en-US" altLang="en-US" sz="900" b="0" i="0" u="none" strike="noStrike" cap="none" normalizeH="0" baseline="0">
                <a:ln>
                  <a:noFill/>
                </a:ln>
                <a:effectLst/>
              </a:rPr>
              <a:t> to save changes.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Test</a:t>
            </a:r>
            <a:r>
              <a:rPr kumimoji="0" lang="en-US" altLang="en-US" sz="900" b="0" i="0" u="none" strike="noStrike" cap="none" normalizeH="0" baseline="0">
                <a:ln>
                  <a:noFill/>
                </a:ln>
                <a:effectLst/>
              </a:rPr>
              <a:t>: Check the HR forms to see if it works.</a:t>
            </a:r>
          </a:p>
        </p:txBody>
      </p:sp>
      <p:pic>
        <p:nvPicPr>
          <p:cNvPr id="7" name="Content Placeholder 6" descr="A screenshot of a computer&#10;&#10;Description automatically generated">
            <a:extLst>
              <a:ext uri="{FF2B5EF4-FFF2-40B4-BE49-F238E27FC236}">
                <a16:creationId xmlns:a16="http://schemas.microsoft.com/office/drawing/2014/main" xmlns="" id="{B8173B34-FDF5-E884-80AF-0C1AD5DE4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929" y="841248"/>
            <a:ext cx="5236517" cy="5276088"/>
          </a:xfrm>
          <a:prstGeom prst="rect">
            <a:avLst/>
          </a:prstGeom>
        </p:spPr>
      </p:pic>
    </p:spTree>
    <p:extLst>
      <p:ext uri="{BB962C8B-B14F-4D97-AF65-F5344CB8AC3E}">
        <p14:creationId xmlns:p14="http://schemas.microsoft.com/office/powerpoint/2010/main" val="349284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C4A9B46-A74A-A79B-F5D8-9EFF197961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Grade </a:t>
            </a:r>
            <a:r>
              <a:rPr lang="en-US" sz="4800" err="1">
                <a:solidFill>
                  <a:schemeClr val="accent6">
                    <a:lumMod val="75000"/>
                  </a:schemeClr>
                </a:solidFill>
              </a:rPr>
              <a:t>Flexfield</a:t>
            </a:r>
            <a:endParaRPr lang="en-US" sz="4800">
              <a:solidFill>
                <a:schemeClr val="accent6">
                  <a:lumMod val="75000"/>
                </a:schemeClr>
              </a:solidFill>
            </a:endParaRPr>
          </a:p>
        </p:txBody>
      </p:sp>
      <p:sp>
        <p:nvSpPr>
          <p:cNvPr id="20" name="Rectangle 19">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xmlns="" id="{4AE4ED6E-8E24-4122-8561-FBD258E90F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206414"/>
            <a:ext cx="6408836" cy="4293920"/>
          </a:xfrm>
          <a:prstGeom prst="rect">
            <a:avLst/>
          </a:prstGeom>
        </p:spPr>
      </p:pic>
    </p:spTree>
    <p:extLst>
      <p:ext uri="{BB962C8B-B14F-4D97-AF65-F5344CB8AC3E}">
        <p14:creationId xmlns:p14="http://schemas.microsoft.com/office/powerpoint/2010/main" val="227016697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1445</Words>
  <Application>Microsoft Office PowerPoint</Application>
  <PresentationFormat>Custom</PresentationFormat>
  <Paragraphs>215</Paragraphs>
  <Slides>61</Slides>
  <Notes>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AccentBoxVTI</vt:lpstr>
      <vt:lpstr>HRMS Final Project</vt:lpstr>
      <vt:lpstr>the problem Of traditional manual methods </vt:lpstr>
      <vt:lpstr>Automating The Human Resources Work System</vt:lpstr>
      <vt:lpstr>Our project is based on automating the human resources work system in large companies through:</vt:lpstr>
      <vt:lpstr>Oracle EBS </vt:lpstr>
      <vt:lpstr>Process of adding the user in Oracle EBS?</vt:lpstr>
      <vt:lpstr>Organizations Definition </vt:lpstr>
      <vt:lpstr>Add Grade Flexfield structure </vt:lpstr>
      <vt:lpstr>Grade Flexfield</vt:lpstr>
      <vt:lpstr>Competence Flexfield Structure </vt:lpstr>
      <vt:lpstr>Competence </vt:lpstr>
      <vt:lpstr>Job Flexfield Structure</vt:lpstr>
      <vt:lpstr>Job</vt:lpstr>
      <vt:lpstr>People Group Flexfield</vt:lpstr>
      <vt:lpstr>People Group Flexfield </vt:lpstr>
      <vt:lpstr>Position Flexfield</vt:lpstr>
      <vt:lpstr>Position Flexfield </vt:lpstr>
      <vt:lpstr>Business Group Info</vt:lpstr>
      <vt:lpstr>Responsibilities</vt:lpstr>
      <vt:lpstr>Human Resources Employees at EEHC  </vt:lpstr>
      <vt:lpstr>Human Resources </vt:lpstr>
      <vt:lpstr>HR Senior Specialist </vt:lpstr>
      <vt:lpstr>HR Manager</vt:lpstr>
      <vt:lpstr>CEO</vt:lpstr>
      <vt:lpstr>HR Specialist </vt:lpstr>
      <vt:lpstr>HR Supervisor </vt:lpstr>
      <vt:lpstr>Accounting Employees at EEHC </vt:lpstr>
      <vt:lpstr>Accounting Specialist / Section Head</vt:lpstr>
      <vt:lpstr>Accounting Supervisor </vt:lpstr>
      <vt:lpstr>Research and Development Employees at EEHC</vt:lpstr>
      <vt:lpstr>Research and Development Manager</vt:lpstr>
      <vt:lpstr>Research and Development Manager 2</vt:lpstr>
      <vt:lpstr>Research and Development Manager 3</vt:lpstr>
      <vt:lpstr>Research and Development Leader</vt:lpstr>
      <vt:lpstr>Research and Development Specialist </vt:lpstr>
      <vt:lpstr>Customer Services Employees at EEHC</vt:lpstr>
      <vt:lpstr>Customer Services Specialist </vt:lpstr>
      <vt:lpstr>Customer Service Supervisor</vt:lpstr>
      <vt:lpstr>Customer Service Manager</vt:lpstr>
      <vt:lpstr>IT Employees at EEHC</vt:lpstr>
      <vt:lpstr>IT </vt:lpstr>
      <vt:lpstr>Add Bank Details </vt:lpstr>
      <vt:lpstr>Payment Type</vt:lpstr>
      <vt:lpstr>Payment Method</vt:lpstr>
      <vt:lpstr>HR Responsibility – Payroll – Description</vt:lpstr>
      <vt:lpstr>PowerPoint Presentation</vt:lpstr>
      <vt:lpstr>Basic Salary / Payroll</vt:lpstr>
      <vt:lpstr>PowerPoint Presentation</vt:lpstr>
      <vt:lpstr>PowerPoint Presentation</vt:lpstr>
      <vt:lpstr>PowerPoint Presentation</vt:lpstr>
      <vt:lpstr>Payroll Formula</vt:lpstr>
      <vt:lpstr>PowerPoint Presentation</vt:lpstr>
      <vt:lpstr>Housing Allowance</vt:lpstr>
      <vt:lpstr>PowerPoint Presentation</vt:lpstr>
      <vt:lpstr>PowerPoint Presentation</vt:lpstr>
      <vt:lpstr>Link The Element</vt:lpstr>
      <vt:lpstr>PowerPoint Presentation</vt:lpstr>
      <vt:lpstr>HR_EEHCGOV.EG (HR Responsibility) – People –Enter &amp; Maintain – Assignment – Entries</vt:lpstr>
      <vt:lpstr>Run the Payroll </vt:lpstr>
      <vt:lpstr>Run The Request </vt:lpstr>
      <vt:lpstr>Thanks I appreciate your interest.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HRMS Final Project</dc:title>
  <dc:creator>Nourhan Wazery</dc:creator>
  <cp:lastModifiedBy>2020</cp:lastModifiedBy>
  <cp:revision>3</cp:revision>
  <dcterms:created xsi:type="dcterms:W3CDTF">2024-09-18T09:42:15Z</dcterms:created>
  <dcterms:modified xsi:type="dcterms:W3CDTF">2024-11-19T12:36:44Z</dcterms:modified>
</cp:coreProperties>
</file>